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2" r:id="rId2"/>
    <p:sldId id="293" r:id="rId3"/>
    <p:sldId id="267" r:id="rId4"/>
    <p:sldId id="291" r:id="rId5"/>
    <p:sldId id="292" r:id="rId6"/>
    <p:sldId id="299" r:id="rId7"/>
    <p:sldId id="313" r:id="rId8"/>
    <p:sldId id="317" r:id="rId9"/>
    <p:sldId id="31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aven Pro" panose="020B0604020202020204" charset="0"/>
      <p:regular r:id="rId16"/>
      <p:bold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J7CcZV5k51z79uUXsIUuLnnxo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82651c456d_0_929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3" name="Google Shape;93;g82651c456d_0_9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82651c456d_0_92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82651c456d_0_929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82651c456d_0_929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82651c456d_0_929"/>
          <p:cNvSpPr txBox="1">
            <a:spLocks noGrp="1"/>
          </p:cNvSpPr>
          <p:nvPr>
            <p:ph type="body" idx="2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82651c456d_0_929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82651c456d_0_937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1" name="Google Shape;101;g82651c456d_0_9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82651c456d_0_93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82651c456d_0_937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82651c456d_0_937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82651c456d_0_943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7" name="Google Shape;107;g82651c456d_0_94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82651c456d_0_94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g82651c456d_0_943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82651c456d_0_943"/>
          <p:cNvSpPr txBox="1">
            <a:spLocks noGrp="1"/>
          </p:cNvSpPr>
          <p:nvPr>
            <p:ph type="body" idx="1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g82651c456d_0_943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g82651c456d_0_950"/>
          <p:cNvGrpSpPr/>
          <p:nvPr/>
        </p:nvGrpSpPr>
        <p:grpSpPr>
          <a:xfrm>
            <a:off x="9155392" y="1742"/>
            <a:ext cx="3023192" cy="3468833"/>
            <a:chOff x="6790514" y="1306"/>
            <a:chExt cx="2267451" cy="2601690"/>
          </a:xfrm>
        </p:grpSpPr>
        <p:grpSp>
          <p:nvGrpSpPr>
            <p:cNvPr id="114" name="Google Shape;114;g82651c456d_0_950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g82651c456d_0_95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g82651c456d_0_95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g82651c456d_0_950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g82651c456d_0_950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g82651c456d_0_95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g82651c456d_0_95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g82651c456d_0_95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g82651c456d_0_95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g82651c456d_0_95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g82651c456d_0_95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g82651c456d_0_950"/>
          <p:cNvSpPr txBox="1">
            <a:spLocks noGrp="1"/>
          </p:cNvSpPr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g82651c456d_0_950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82651c456d_0_965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29" name="Google Shape;129;g82651c456d_0_96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g82651c456d_0_96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g82651c456d_0_965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82651c456d_0_965"/>
          <p:cNvSpPr txBox="1">
            <a:spLocks noGrp="1"/>
          </p:cNvSpPr>
          <p:nvPr>
            <p:ph type="subTitle" idx="1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g82651c456d_0_965"/>
          <p:cNvSpPr txBox="1">
            <a:spLocks noGrp="1"/>
          </p:cNvSpPr>
          <p:nvPr>
            <p:ph type="body" idx="2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g82651c456d_0_965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82651c456d_0_973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37" name="Google Shape;137;g82651c456d_0_97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82651c456d_0_97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g82651c456d_0_973"/>
          <p:cNvSpPr txBox="1">
            <a:spLocks noGrp="1"/>
          </p:cNvSpPr>
          <p:nvPr>
            <p:ph type="body" idx="1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g82651c456d_0_973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82651c456d_0_979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43" name="Google Shape;143;g82651c456d_0_979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g82651c456d_0_97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g82651c456d_0_97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g82651c456d_0_97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g82651c456d_0_97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g82651c456d_0_979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g82651c456d_0_97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g82651c456d_0_97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g82651c456d_0_97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g82651c456d_0_979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g82651c456d_0_97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g82651c456d_0_979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g82651c456d_0_97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g82651c456d_0_979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g82651c456d_0_97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g82651c456d_0_97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g82651c456d_0_97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g82651c456d_0_97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g82651c456d_0_979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g82651c456d_0_979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g82651c456d_0_979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g82651c456d_0_979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g82651c456d_0_979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g82651c456d_0_979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g82651c456d_0_979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g82651c456d_0_979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g82651c456d_0_97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g82651c456d_0_979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g82651c456d_0_979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g82651c456d_0_979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g82651c456d_0_979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g82651c456d_0_979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g82651c456d_0_979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g82651c456d_0_979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g82651c456d_0_979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g82651c456d_0_979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g82651c456d_0_9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g82651c456d_0_979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g82651c456d_0_979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g82651c456d_0_979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g82651c456d_0_979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g82651c456d_0_979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g82651c456d_0_979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g82651c456d_0_979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g82651c456d_0_979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g82651c456d_0_979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g82651c456d_0_97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g82651c456d_0_979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g82651c456d_0_979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g82651c456d_0_979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g82651c456d_0_979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g82651c456d_0_979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g82651c456d_0_979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g82651c456d_0_979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g82651c456d_0_979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g82651c456d_0_979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g82651c456d_0_97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g82651c456d_0_979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g82651c456d_0_979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g82651c456d_0_979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g82651c456d_0_979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g82651c456d_0_979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g82651c456d_0_979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g82651c456d_0_979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g82651c456d_0_979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g82651c456d_0_979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g82651c456d_0_97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g82651c456d_0_979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g82651c456d_0_979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g82651c456d_0_979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g82651c456d_0_979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g82651c456d_0_979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g82651c456d_0_979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g82651c456d_0_979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g82651c456d_0_979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g82651c456d_0_979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g82651c456d_0_97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g82651c456d_0_979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g82651c456d_0_979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g82651c456d_0_979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g82651c456d_0_979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g82651c456d_0_979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g82651c456d_0_979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g82651c456d_0_979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g82651c456d_0_979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g82651c456d_0_979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g82651c456d_0_97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g82651c456d_0_979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g82651c456d_0_979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g82651c456d_0_979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g82651c456d_0_979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g82651c456d_0_979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g82651c456d_0_979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g82651c456d_0_979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g82651c456d_0_979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g82651c456d_0_979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g82651c456d_0_97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g82651c456d_0_979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g82651c456d_0_979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g82651c456d_0_979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g82651c456d_0_979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g82651c456d_0_979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g82651c456d_0_979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g82651c456d_0_979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g82651c456d_0_979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g82651c456d_0_979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g82651c456d_0_97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g82651c456d_0_979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g82651c456d_0_979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g82651c456d_0_979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g82651c456d_0_979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g82651c456d_0_979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g82651c456d_0_979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g82651c456d_0_979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g82651c456d_0_979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g82651c456d_0_979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g82651c456d_0_97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g82651c456d_0_979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g82651c456d_0_979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g82651c456d_0_979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g82651c456d_0_979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g82651c456d_0_979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g82651c456d_0_979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g82651c456d_0_979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g82651c456d_0_979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g82651c456d_0_979"/>
          <p:cNvSpPr txBox="1">
            <a:spLocks noGrp="1"/>
          </p:cNvSpPr>
          <p:nvPr>
            <p:ph type="title" hasCustomPrompt="1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g82651c456d_0_979"/>
          <p:cNvSpPr txBox="1">
            <a:spLocks noGrp="1"/>
          </p:cNvSpPr>
          <p:nvPr>
            <p:ph type="body" idx="1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g82651c456d_0_979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2651c456d_0_1109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82651c456d_0_8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g82651c456d_0_8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g82651c456d_0_843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p1">
            <a:extLst>
              <a:ext uri="{FF2B5EF4-FFF2-40B4-BE49-F238E27FC236}">
                <a16:creationId xmlns:a16="http://schemas.microsoft.com/office/drawing/2014/main" id="{C35EFF09-33D5-4C07-B441-4550AB233A11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ระบบตรวจติดตามการออกนอกพื้นที่</a:t>
            </a:r>
          </a:p>
        </p:txBody>
      </p:sp>
      <p:sp>
        <p:nvSpPr>
          <p:cNvPr id="11" name="Google Shape;283;p1">
            <a:extLst>
              <a:ext uri="{FF2B5EF4-FFF2-40B4-BE49-F238E27FC236}">
                <a16:creationId xmlns:a16="http://schemas.microsoft.com/office/drawing/2014/main" id="{4A99C868-29F4-40FA-9AB2-89BA3C315910}"/>
              </a:ext>
            </a:extLst>
          </p:cNvPr>
          <p:cNvSpPr txBox="1">
            <a:spLocks/>
          </p:cNvSpPr>
          <p:nvPr/>
        </p:nvSpPr>
        <p:spPr>
          <a:xfrm>
            <a:off x="464234" y="959281"/>
            <a:ext cx="1152144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ใช้ได้ทั้ง 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คอมพิวเตอร์ และโทรศัพท์มือถือ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ผ่าน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QR Code </a:t>
            </a:r>
            <a:r>
              <a:rPr lang="th-TH" sz="3200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หรือ เว็บไซต์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11C4D-C3E7-42DE-AC52-0D1B60DAF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34" y="3581262"/>
            <a:ext cx="2161310" cy="1535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AE2D14-A69E-4019-8512-5B18D3AAF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76" r="28792"/>
          <a:stretch/>
        </p:blipFill>
        <p:spPr>
          <a:xfrm>
            <a:off x="882186" y="2671433"/>
            <a:ext cx="1696223" cy="2646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B4F7E-D706-4BA9-8772-C55B93166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49" y="2996912"/>
            <a:ext cx="957409" cy="165983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5BF6A6D3-E48C-4A3E-85BE-E898E805A7FE}"/>
              </a:ext>
            </a:extLst>
          </p:cNvPr>
          <p:cNvSpPr/>
          <p:nvPr/>
        </p:nvSpPr>
        <p:spPr>
          <a:xfrm>
            <a:off x="4848044" y="2910605"/>
            <a:ext cx="550410" cy="419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876FDA3-D7FD-4964-B688-26B845C83E28}"/>
              </a:ext>
            </a:extLst>
          </p:cNvPr>
          <p:cNvSpPr/>
          <p:nvPr/>
        </p:nvSpPr>
        <p:spPr>
          <a:xfrm>
            <a:off x="4848044" y="5368097"/>
            <a:ext cx="550410" cy="419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283;p1">
            <a:extLst>
              <a:ext uri="{FF2B5EF4-FFF2-40B4-BE49-F238E27FC236}">
                <a16:creationId xmlns:a16="http://schemas.microsoft.com/office/drawing/2014/main" id="{B3CD177A-3386-4E11-B0EB-76D8D640D3FA}"/>
              </a:ext>
            </a:extLst>
          </p:cNvPr>
          <p:cNvSpPr txBox="1">
            <a:spLocks/>
          </p:cNvSpPr>
          <p:nvPr/>
        </p:nvSpPr>
        <p:spPr>
          <a:xfrm>
            <a:off x="5538302" y="5281769"/>
            <a:ext cx="6987288" cy="61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en-US" sz="32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https://covid19.bora.dopa.go.th/officer</a:t>
            </a:r>
            <a:endParaRPr lang="th-TH" sz="3200" b="1" dirty="0"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E4BAD-5A81-4F13-AD06-089B91B1FA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39" y="2420057"/>
            <a:ext cx="173355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3;p1">
            <a:extLst>
              <a:ext uri="{FF2B5EF4-FFF2-40B4-BE49-F238E27FC236}">
                <a16:creationId xmlns:a16="http://schemas.microsoft.com/office/drawing/2014/main" id="{23C488C6-75B4-48E8-8DA5-029BD6DC0D08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ระบบตรวจติดตามการออกนอกพื้นที่</a:t>
            </a:r>
          </a:p>
        </p:txBody>
      </p:sp>
      <p:sp>
        <p:nvSpPr>
          <p:cNvPr id="24" name="Google Shape;283;p1">
            <a:extLst>
              <a:ext uri="{FF2B5EF4-FFF2-40B4-BE49-F238E27FC236}">
                <a16:creationId xmlns:a16="http://schemas.microsoft.com/office/drawing/2014/main" id="{EB08ACB6-D474-4B3A-B93A-80BFBB8183F4}"/>
              </a:ext>
            </a:extLst>
          </p:cNvPr>
          <p:cNvSpPr txBox="1">
            <a:spLocks/>
          </p:cNvSpPr>
          <p:nvPr/>
        </p:nvSpPr>
        <p:spPr>
          <a:xfrm>
            <a:off x="256856" y="865982"/>
            <a:ext cx="10068244" cy="59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ระบบตรวจติดตามออกนอกพื้นที่ ในส่วนของเจ้าหน้าที่ มีระบบหลัก </a:t>
            </a:r>
            <a:r>
              <a:rPr lang="en-US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 </a:t>
            </a: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 ดังนี้</a:t>
            </a:r>
          </a:p>
        </p:txBody>
      </p:sp>
      <p:sp>
        <p:nvSpPr>
          <p:cNvPr id="25" name="Google Shape;283;p1">
            <a:extLst>
              <a:ext uri="{FF2B5EF4-FFF2-40B4-BE49-F238E27FC236}">
                <a16:creationId xmlns:a16="http://schemas.microsoft.com/office/drawing/2014/main" id="{8C3C10E9-1138-4B14-8B89-4BB91D46BBF6}"/>
              </a:ext>
            </a:extLst>
          </p:cNvPr>
          <p:cNvSpPr txBox="1">
            <a:spLocks/>
          </p:cNvSpPr>
          <p:nvPr/>
        </p:nvSpPr>
        <p:spPr>
          <a:xfrm>
            <a:off x="769622" y="1455412"/>
            <a:ext cx="5583548" cy="374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</a:t>
            </a: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การตรวจสอบการเคลื่อนย้ายออกนอกพื้นที่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1.1 ค้นหาข้อมูลผู้เดินทาง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1.2 อนุญาต/ไม่อนุญาต ให้ผ่านจุดปฏิบัติงาน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1.3 บันทึกข้อมูลชาวต่างชาติ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1.4 คำร้องขอออกนอกพื้นที่ช่วง 22.00-04.00 น.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1.5 บันทึกจำนวนคนผ่านจุดปฏิบัติงาน (ด่านตรวจ)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</a:p>
        </p:txBody>
      </p:sp>
      <p:sp>
        <p:nvSpPr>
          <p:cNvPr id="12" name="Google Shape;283;p1">
            <a:extLst>
              <a:ext uri="{FF2B5EF4-FFF2-40B4-BE49-F238E27FC236}">
                <a16:creationId xmlns:a16="http://schemas.microsoft.com/office/drawing/2014/main" id="{46E3177F-9337-4A3D-8A3B-E11BDA79FD5E}"/>
              </a:ext>
            </a:extLst>
          </p:cNvPr>
          <p:cNvSpPr txBox="1">
            <a:spLocks/>
          </p:cNvSpPr>
          <p:nvPr/>
        </p:nvSpPr>
        <p:spPr>
          <a:xfrm>
            <a:off x="769621" y="4746292"/>
            <a:ext cx="4780279" cy="166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2. การจัดการเจ้าหน้าที่   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2.1 เพิ่มเจ้าหน้าที่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2.2 แก้ไข/ยกเลิก เจ้าหน้าที่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2.3 เปลี่ยนรหัสผ่าน</a:t>
            </a:r>
          </a:p>
        </p:txBody>
      </p:sp>
      <p:sp>
        <p:nvSpPr>
          <p:cNvPr id="13" name="Google Shape;283;p1">
            <a:extLst>
              <a:ext uri="{FF2B5EF4-FFF2-40B4-BE49-F238E27FC236}">
                <a16:creationId xmlns:a16="http://schemas.microsoft.com/office/drawing/2014/main" id="{4313B328-C186-40E2-8B6C-F581FD0C8707}"/>
              </a:ext>
            </a:extLst>
          </p:cNvPr>
          <p:cNvSpPr txBox="1">
            <a:spLocks/>
          </p:cNvSpPr>
          <p:nvPr/>
        </p:nvSpPr>
        <p:spPr>
          <a:xfrm>
            <a:off x="6353170" y="1455412"/>
            <a:ext cx="4780279" cy="132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3. การจัดการสถานที่ปฏิบัติงาน   </a:t>
            </a:r>
            <a:endParaRPr lang="th-TH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3.1 เพิ่มสถานที่ปฏิบัติงาน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3.2 แก้ไข/ยกเลิก สถานที่ปฏิบัติงาน</a:t>
            </a:r>
            <a:endParaRPr lang="th-TH" sz="2400" b="1" dirty="0"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  <p:sp>
        <p:nvSpPr>
          <p:cNvPr id="14" name="Google Shape;283;p1">
            <a:extLst>
              <a:ext uri="{FF2B5EF4-FFF2-40B4-BE49-F238E27FC236}">
                <a16:creationId xmlns:a16="http://schemas.microsoft.com/office/drawing/2014/main" id="{87268CCE-0D58-40CD-AB8B-5235504E1222}"/>
              </a:ext>
            </a:extLst>
          </p:cNvPr>
          <p:cNvSpPr txBox="1">
            <a:spLocks/>
          </p:cNvSpPr>
          <p:nvPr/>
        </p:nvSpPr>
        <p:spPr>
          <a:xfrm>
            <a:off x="6353170" y="3056905"/>
            <a:ext cx="5699444" cy="30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 รายงาน</a:t>
            </a:r>
            <a:endParaRPr lang="en-US" sz="2400" b="1" dirty="0"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4.1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รายงานการออกนอกพื้นที่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  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4.1.1 รายงานประชาชนขอออกนอกพื้นที่ 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(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22.00-04.00 น.</a:t>
            </a: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)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  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4.1.2 รายงานประชาชนขอออกนอกพื้นที่ 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  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4.1.3 รายงานสถานที่ปฏิบัติงาน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  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4.1.4 รายงานผู้ปฏิบัติงาน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  </a:t>
            </a: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4.2 รายงานตรวจติดตามการย้ายออกนอกพื้นที่</a:t>
            </a:r>
            <a:endParaRPr lang="en-US" sz="2400" b="1" dirty="0">
              <a:solidFill>
                <a:srgbClr val="0000FF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81979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3;p1">
            <a:extLst>
              <a:ext uri="{FF2B5EF4-FFF2-40B4-BE49-F238E27FC236}">
                <a16:creationId xmlns:a16="http://schemas.microsoft.com/office/drawing/2014/main" id="{40FFAC1E-C58D-4908-8160-F08083E7FD79}"/>
              </a:ext>
            </a:extLst>
          </p:cNvPr>
          <p:cNvSpPr txBox="1">
            <a:spLocks/>
          </p:cNvSpPr>
          <p:nvPr/>
        </p:nvSpPr>
        <p:spPr>
          <a:xfrm>
            <a:off x="5747054" y="3048352"/>
            <a:ext cx="4489148" cy="161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เจ้าหน้าที่ผู้ปฏิบัติงานเข้าระบบ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endParaRPr lang="th-TH" sz="2400" b="1" dirty="0"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ชื่อผู้ใช้ </a:t>
            </a:r>
            <a:r>
              <a:rPr lang="en-US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: </a:t>
            </a: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เลขประจำตัวประชาชน (</a:t>
            </a:r>
            <a:r>
              <a:rPr lang="en-US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13 </a:t>
            </a: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หลัก)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รหัสผ่าน </a:t>
            </a:r>
            <a:r>
              <a:rPr lang="en-US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: </a:t>
            </a: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(แจ้งให้ทราบภายหลัง)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89232A-CE1F-454C-859D-3CD80AD3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92" y="801687"/>
            <a:ext cx="2743162" cy="586581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Google Shape;283;p1">
            <a:extLst>
              <a:ext uri="{FF2B5EF4-FFF2-40B4-BE49-F238E27FC236}">
                <a16:creationId xmlns:a16="http://schemas.microsoft.com/office/drawing/2014/main" id="{23C488C6-75B4-48E8-8DA5-029BD6DC0D08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ระบบตรวจติดตามการออกนอกพื้นที่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350606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3;p1">
            <a:extLst>
              <a:ext uri="{FF2B5EF4-FFF2-40B4-BE49-F238E27FC236}">
                <a16:creationId xmlns:a16="http://schemas.microsoft.com/office/drawing/2014/main" id="{23C488C6-75B4-48E8-8DA5-029BD6DC0D08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ระบบตรวจติดตามการออกนอกพื้นที่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C1FD9-FFD3-46CE-A08A-FC380B7D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7"/>
          <a:stretch/>
        </p:blipFill>
        <p:spPr>
          <a:xfrm>
            <a:off x="271781" y="2214376"/>
            <a:ext cx="5065253" cy="2572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0419E-5D29-48B4-AACA-F552384A9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488" y="2214376"/>
            <a:ext cx="3457575" cy="8572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Google Shape;283;p1">
            <a:extLst>
              <a:ext uri="{FF2B5EF4-FFF2-40B4-BE49-F238E27FC236}">
                <a16:creationId xmlns:a16="http://schemas.microsoft.com/office/drawing/2014/main" id="{867BF0E4-D985-47E6-9789-D45B9146B3BE}"/>
              </a:ext>
            </a:extLst>
          </p:cNvPr>
          <p:cNvSpPr txBox="1">
            <a:spLocks/>
          </p:cNvSpPr>
          <p:nvPr/>
        </p:nvSpPr>
        <p:spPr>
          <a:xfrm>
            <a:off x="5535677" y="2214376"/>
            <a:ext cx="2502674" cy="74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คลิกที่รูปจะแสดงไอคอนขึ้นมาให้เลือกการทำงาน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C9C14A-20EF-4525-85C4-78FEF4A228A3}"/>
              </a:ext>
            </a:extLst>
          </p:cNvPr>
          <p:cNvSpPr/>
          <p:nvPr/>
        </p:nvSpPr>
        <p:spPr>
          <a:xfrm>
            <a:off x="7961789" y="2378611"/>
            <a:ext cx="550410" cy="419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FBC50B-5A3D-4AE4-AEAA-777F0D19C518}"/>
              </a:ext>
            </a:extLst>
          </p:cNvPr>
          <p:cNvSpPr/>
          <p:nvPr/>
        </p:nvSpPr>
        <p:spPr>
          <a:xfrm>
            <a:off x="4855868" y="2081998"/>
            <a:ext cx="580488" cy="593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779FC-A5D7-4E4C-9DF1-2C60D01BC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710" y="5750895"/>
            <a:ext cx="470442" cy="4504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A202A8-3E52-481C-902C-87E5DB254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1216" y="3414549"/>
            <a:ext cx="470442" cy="4286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4" name="Google Shape;283;p1">
            <a:extLst>
              <a:ext uri="{FF2B5EF4-FFF2-40B4-BE49-F238E27FC236}">
                <a16:creationId xmlns:a16="http://schemas.microsoft.com/office/drawing/2014/main" id="{5E5B341D-AA15-44AE-AEF8-85A5125AA271}"/>
              </a:ext>
            </a:extLst>
          </p:cNvPr>
          <p:cNvSpPr txBox="1">
            <a:spLocks/>
          </p:cNvSpPr>
          <p:nvPr/>
        </p:nvSpPr>
        <p:spPr>
          <a:xfrm>
            <a:off x="6227601" y="5142758"/>
            <a:ext cx="4771774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สำหรับตรวจสอบบุคคลขออนุญาตออกนอกพื้นที่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305690-BE88-4039-B7CC-F346063C9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711" y="5156755"/>
            <a:ext cx="457200" cy="4381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101D17-6E42-47B6-B491-BD0336BF0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9711" y="4572140"/>
            <a:ext cx="447675" cy="4286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E26698-993D-4718-B14D-FA0AAA335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9711" y="3987525"/>
            <a:ext cx="457200" cy="4286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" name="Google Shape;283;p1">
            <a:extLst>
              <a:ext uri="{FF2B5EF4-FFF2-40B4-BE49-F238E27FC236}">
                <a16:creationId xmlns:a16="http://schemas.microsoft.com/office/drawing/2014/main" id="{5499F925-60FB-4715-9028-F57883149715}"/>
              </a:ext>
            </a:extLst>
          </p:cNvPr>
          <p:cNvSpPr txBox="1">
            <a:spLocks/>
          </p:cNvSpPr>
          <p:nvPr/>
        </p:nvSpPr>
        <p:spPr>
          <a:xfrm>
            <a:off x="6181135" y="4567378"/>
            <a:ext cx="5439564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สำหรับลงทะเบียนจุดตรวจ/หน่วยบริการประชาชน</a:t>
            </a:r>
          </a:p>
        </p:txBody>
      </p:sp>
      <p:sp>
        <p:nvSpPr>
          <p:cNvPr id="19" name="Google Shape;283;p1">
            <a:extLst>
              <a:ext uri="{FF2B5EF4-FFF2-40B4-BE49-F238E27FC236}">
                <a16:creationId xmlns:a16="http://schemas.microsoft.com/office/drawing/2014/main" id="{DDB9AEAA-BA51-40AD-ABE7-39D837547AED}"/>
              </a:ext>
            </a:extLst>
          </p:cNvPr>
          <p:cNvSpPr txBox="1">
            <a:spLocks/>
          </p:cNvSpPr>
          <p:nvPr/>
        </p:nvSpPr>
        <p:spPr>
          <a:xfrm>
            <a:off x="6195882" y="3973527"/>
            <a:ext cx="4771774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สำหรับลงทะเบียนเจ้าหน้าที่ผู้ปฏิบัติงานในแต่ละพื้นที่</a:t>
            </a:r>
          </a:p>
        </p:txBody>
      </p:sp>
      <p:sp>
        <p:nvSpPr>
          <p:cNvPr id="20" name="Google Shape;283;p1">
            <a:extLst>
              <a:ext uri="{FF2B5EF4-FFF2-40B4-BE49-F238E27FC236}">
                <a16:creationId xmlns:a16="http://schemas.microsoft.com/office/drawing/2014/main" id="{729E8677-4AF2-4143-A813-7FD1E5A77DD7}"/>
              </a:ext>
            </a:extLst>
          </p:cNvPr>
          <p:cNvSpPr txBox="1">
            <a:spLocks/>
          </p:cNvSpPr>
          <p:nvPr/>
        </p:nvSpPr>
        <p:spPr>
          <a:xfrm>
            <a:off x="6218649" y="3398147"/>
            <a:ext cx="4771774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กลับหน้าจอเมนู</a:t>
            </a:r>
          </a:p>
        </p:txBody>
      </p:sp>
      <p:sp>
        <p:nvSpPr>
          <p:cNvPr id="21" name="Google Shape;283;p1">
            <a:extLst>
              <a:ext uri="{FF2B5EF4-FFF2-40B4-BE49-F238E27FC236}">
                <a16:creationId xmlns:a16="http://schemas.microsoft.com/office/drawing/2014/main" id="{7FF76613-644F-45F1-A4E2-E9358E9C3B79}"/>
              </a:ext>
            </a:extLst>
          </p:cNvPr>
          <p:cNvSpPr txBox="1">
            <a:spLocks/>
          </p:cNvSpPr>
          <p:nvPr/>
        </p:nvSpPr>
        <p:spPr>
          <a:xfrm>
            <a:off x="6227601" y="5746132"/>
            <a:ext cx="4771774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ออกจากระบบ</a:t>
            </a:r>
          </a:p>
        </p:txBody>
      </p:sp>
      <p:sp>
        <p:nvSpPr>
          <p:cNvPr id="22" name="Google Shape;283;p1">
            <a:extLst>
              <a:ext uri="{FF2B5EF4-FFF2-40B4-BE49-F238E27FC236}">
                <a16:creationId xmlns:a16="http://schemas.microsoft.com/office/drawing/2014/main" id="{8DE3A8A2-6A3E-4620-B04E-51FB8D8659A7}"/>
              </a:ext>
            </a:extLst>
          </p:cNvPr>
          <p:cNvSpPr txBox="1">
            <a:spLocks/>
          </p:cNvSpPr>
          <p:nvPr/>
        </p:nvSpPr>
        <p:spPr>
          <a:xfrm>
            <a:off x="3965256" y="716770"/>
            <a:ext cx="4648232" cy="59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32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การเข้าเมนูใช้งานระบบทำได้ </a:t>
            </a:r>
            <a:r>
              <a:rPr lang="en-US" sz="32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 </a:t>
            </a:r>
            <a:r>
              <a:rPr lang="th-TH" sz="32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วิธี</a:t>
            </a:r>
          </a:p>
        </p:txBody>
      </p:sp>
      <p:sp>
        <p:nvSpPr>
          <p:cNvPr id="23" name="Google Shape;283;p1">
            <a:extLst>
              <a:ext uri="{FF2B5EF4-FFF2-40B4-BE49-F238E27FC236}">
                <a16:creationId xmlns:a16="http://schemas.microsoft.com/office/drawing/2014/main" id="{03352180-68A6-485F-828B-0D9A5EA317A3}"/>
              </a:ext>
            </a:extLst>
          </p:cNvPr>
          <p:cNvSpPr txBox="1">
            <a:spLocks/>
          </p:cNvSpPr>
          <p:nvPr/>
        </p:nvSpPr>
        <p:spPr>
          <a:xfrm>
            <a:off x="271781" y="1488773"/>
            <a:ext cx="4271123" cy="59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วิธีที่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เข้าเมนูโดยคลิกที่ไอคอน</a:t>
            </a:r>
          </a:p>
        </p:txBody>
      </p:sp>
    </p:spTree>
    <p:extLst>
      <p:ext uri="{BB962C8B-B14F-4D97-AF65-F5344CB8AC3E}">
        <p14:creationId xmlns:p14="http://schemas.microsoft.com/office/powerpoint/2010/main" val="372580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3;p1">
            <a:extLst>
              <a:ext uri="{FF2B5EF4-FFF2-40B4-BE49-F238E27FC236}">
                <a16:creationId xmlns:a16="http://schemas.microsoft.com/office/drawing/2014/main" id="{23C488C6-75B4-48E8-8DA5-029BD6DC0D08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ระบบตรวจติดตามการออกนอกพื้นที่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C1FD9-FFD3-46CE-A08A-FC380B7DB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18" r="29434"/>
          <a:stretch/>
        </p:blipFill>
        <p:spPr>
          <a:xfrm>
            <a:off x="750756" y="1913228"/>
            <a:ext cx="4280173" cy="44425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Google Shape;283;p1">
            <a:extLst>
              <a:ext uri="{FF2B5EF4-FFF2-40B4-BE49-F238E27FC236}">
                <a16:creationId xmlns:a16="http://schemas.microsoft.com/office/drawing/2014/main" id="{867BF0E4-D985-47E6-9789-D45B9146B3BE}"/>
              </a:ext>
            </a:extLst>
          </p:cNvPr>
          <p:cNvSpPr txBox="1">
            <a:spLocks/>
          </p:cNvSpPr>
          <p:nvPr/>
        </p:nvSpPr>
        <p:spPr>
          <a:xfrm>
            <a:off x="6527470" y="1449457"/>
            <a:ext cx="4462779" cy="48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จะปรากฏหัวข้อขึ้นมาให้เลือกด้านซ้ายมือ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4C9C14A-20EF-4525-85C4-78FEF4A228A3}"/>
              </a:ext>
            </a:extLst>
          </p:cNvPr>
          <p:cNvSpPr/>
          <p:nvPr/>
        </p:nvSpPr>
        <p:spPr>
          <a:xfrm>
            <a:off x="5545590" y="3741710"/>
            <a:ext cx="550410" cy="419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FBC50B-5A3D-4AE4-AEAA-777F0D19C518}"/>
              </a:ext>
            </a:extLst>
          </p:cNvPr>
          <p:cNvSpPr/>
          <p:nvPr/>
        </p:nvSpPr>
        <p:spPr>
          <a:xfrm>
            <a:off x="2210132" y="3251200"/>
            <a:ext cx="1361420" cy="847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3" name="Google Shape;283;p1">
            <a:extLst>
              <a:ext uri="{FF2B5EF4-FFF2-40B4-BE49-F238E27FC236}">
                <a16:creationId xmlns:a16="http://schemas.microsoft.com/office/drawing/2014/main" id="{03352180-68A6-485F-828B-0D9A5EA317A3}"/>
              </a:ext>
            </a:extLst>
          </p:cNvPr>
          <p:cNvSpPr txBox="1">
            <a:spLocks/>
          </p:cNvSpPr>
          <p:nvPr/>
        </p:nvSpPr>
        <p:spPr>
          <a:xfrm>
            <a:off x="256855" y="1305155"/>
            <a:ext cx="5671819" cy="59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วิธีที่ </a:t>
            </a:r>
            <a:r>
              <a:rPr lang="en-US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เข้าเมนูโดยคลิกที่ปุ่ม “เลือกเมนู”</a:t>
            </a:r>
          </a:p>
        </p:txBody>
      </p:sp>
      <p:sp>
        <p:nvSpPr>
          <p:cNvPr id="24" name="Google Shape;283;p1">
            <a:extLst>
              <a:ext uri="{FF2B5EF4-FFF2-40B4-BE49-F238E27FC236}">
                <a16:creationId xmlns:a16="http://schemas.microsoft.com/office/drawing/2014/main" id="{EB08ACB6-D474-4B3A-B93A-80BFBB8183F4}"/>
              </a:ext>
            </a:extLst>
          </p:cNvPr>
          <p:cNvSpPr txBox="1">
            <a:spLocks/>
          </p:cNvSpPr>
          <p:nvPr/>
        </p:nvSpPr>
        <p:spPr>
          <a:xfrm>
            <a:off x="3965256" y="716770"/>
            <a:ext cx="4648232" cy="59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การเข้าเมนูใช้งานระบบทำได้ </a:t>
            </a:r>
            <a:r>
              <a:rPr lang="en-US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 </a:t>
            </a: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วิธี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07ED0-E876-4D8B-9BC6-F26F69A2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661" y="1931377"/>
            <a:ext cx="3899230" cy="435467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406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83;p1">
            <a:extLst>
              <a:ext uri="{FF2B5EF4-FFF2-40B4-BE49-F238E27FC236}">
                <a16:creationId xmlns:a16="http://schemas.microsoft.com/office/drawing/2014/main" id="{40FFAC1E-C58D-4908-8160-F08083E7FD79}"/>
              </a:ext>
            </a:extLst>
          </p:cNvPr>
          <p:cNvSpPr txBox="1">
            <a:spLocks/>
          </p:cNvSpPr>
          <p:nvPr/>
        </p:nvSpPr>
        <p:spPr>
          <a:xfrm>
            <a:off x="0" y="2982091"/>
            <a:ext cx="12192000" cy="83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000"/>
              <a:buFont typeface="Calibri"/>
              <a:buNone/>
            </a:pPr>
            <a:r>
              <a:rPr lang="en-US" sz="4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 </a:t>
            </a:r>
            <a:r>
              <a:rPr lang="th-TH" sz="44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การตรวจสอบการเคลื่อนย้ายออกนอกพื้นที่</a:t>
            </a:r>
          </a:p>
        </p:txBody>
      </p:sp>
      <p:sp>
        <p:nvSpPr>
          <p:cNvPr id="5" name="Google Shape;283;p1">
            <a:extLst>
              <a:ext uri="{FF2B5EF4-FFF2-40B4-BE49-F238E27FC236}">
                <a16:creationId xmlns:a16="http://schemas.microsoft.com/office/drawing/2014/main" id="{23C488C6-75B4-48E8-8DA5-029BD6DC0D08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ระบบตรวจติดตามการออกนอกพื้นที่</a:t>
            </a:r>
          </a:p>
        </p:txBody>
      </p:sp>
    </p:spTree>
    <p:extLst>
      <p:ext uri="{BB962C8B-B14F-4D97-AF65-F5344CB8AC3E}">
        <p14:creationId xmlns:p14="http://schemas.microsoft.com/office/powerpoint/2010/main" val="422364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3;p1">
            <a:extLst>
              <a:ext uri="{FF2B5EF4-FFF2-40B4-BE49-F238E27FC236}">
                <a16:creationId xmlns:a16="http://schemas.microsoft.com/office/drawing/2014/main" id="{23E631D1-E6A2-4598-9D12-ABD461D9DDF6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1.6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บันทึกจำนวนคนผ่านจุดปฏิบัติงาน (ด่านตรวจ)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20EC2F1-F4FA-4D69-9BBD-2E712022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85" y="1457789"/>
            <a:ext cx="10704841" cy="521399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7A0C89A-E487-4038-8850-09EDDDA025E5}"/>
              </a:ext>
            </a:extLst>
          </p:cNvPr>
          <p:cNvSpPr/>
          <p:nvPr/>
        </p:nvSpPr>
        <p:spPr>
          <a:xfrm>
            <a:off x="731786" y="934569"/>
            <a:ext cx="10704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แบบสรุปผลการดำเนินการประจำด่านรอยต่อระหว่างจังหวัด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</a:t>
            </a: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(สน.อส.)</a:t>
            </a:r>
          </a:p>
        </p:txBody>
      </p:sp>
    </p:spTree>
    <p:extLst>
      <p:ext uri="{BB962C8B-B14F-4D97-AF65-F5344CB8AC3E}">
        <p14:creationId xmlns:p14="http://schemas.microsoft.com/office/powerpoint/2010/main" val="313102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3;p1">
            <a:extLst>
              <a:ext uri="{FF2B5EF4-FFF2-40B4-BE49-F238E27FC236}">
                <a16:creationId xmlns:a16="http://schemas.microsoft.com/office/drawing/2014/main" id="{23E631D1-E6A2-4598-9D12-ABD461D9DDF6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1.6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บันทึกจำนวนคนผ่านจุดปฏิบัติงาน (ด่านตรวจ)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74390-3A97-49C3-9ED4-DA5F89325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46" y="1458569"/>
            <a:ext cx="2435712" cy="51782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294674-BEA9-4B1C-9B35-51CBADD8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14" y="1458569"/>
            <a:ext cx="2435712" cy="51782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78E5C9-BE9A-450B-971A-B1D3A5E4D9ED}"/>
              </a:ext>
            </a:extLst>
          </p:cNvPr>
          <p:cNvSpPr/>
          <p:nvPr/>
        </p:nvSpPr>
        <p:spPr>
          <a:xfrm>
            <a:off x="6705599" y="1458568"/>
            <a:ext cx="52953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เจ้าหน้าที่ผู้รับผิดชอบสามารถบันทึกข้อมูลผลการดำเนินการระหว่างรอยต่อจังหวัดเป็นรายประจำวันได้ โดยระบุข้อมูลตามแบบฟอร์ม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แบบคัดกรอง </a:t>
            </a:r>
            <a:r>
              <a:rPr lang="en-US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</a:t>
            </a: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ซึ่ง สำนักกองอาสารักษาดินแดน กรมการปกครอง เป็นผู้รับผิดชอบในการรายงานผลการดำเนินการ</a:t>
            </a: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endParaRPr lang="th-TH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endParaRPr lang="th-TH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endParaRPr lang="th-TH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ระบบสามารถเพิ่มข้อมูลบุคคลที่มีไข้เกิน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37.5 </a:t>
            </a: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ได้</a:t>
            </a:r>
            <a:endParaRPr lang="th-TH" sz="2800" b="1" dirty="0"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สามารถ</a:t>
            </a:r>
            <a:r>
              <a:rPr lang="th-TH" sz="2800" b="1" u="sng" dirty="0">
                <a:solidFill>
                  <a:srgbClr val="00B050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เพิ่มข้อมูล</a:t>
            </a: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โดยกดที่รูปเครื่องหมายบวก </a:t>
            </a:r>
          </a:p>
          <a:p>
            <a:pPr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หรือ</a:t>
            </a: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ลบข้อมูลบุคคล</a:t>
            </a:r>
            <a:r>
              <a:rPr lang="th-TH" sz="2800" b="1" dirty="0"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โดยกดที่รูปเครื่องหมายลบ</a:t>
            </a:r>
            <a:endParaRPr lang="th-TH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B1A14D-2833-489C-8301-73CD501FFD9D}"/>
              </a:ext>
            </a:extLst>
          </p:cNvPr>
          <p:cNvSpPr/>
          <p:nvPr/>
        </p:nvSpPr>
        <p:spPr>
          <a:xfrm>
            <a:off x="6017013" y="5384980"/>
            <a:ext cx="550410" cy="419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9E6D16-0DA9-4992-85D4-B3DD7EC31168}"/>
              </a:ext>
            </a:extLst>
          </p:cNvPr>
          <p:cNvSpPr/>
          <p:nvPr/>
        </p:nvSpPr>
        <p:spPr>
          <a:xfrm>
            <a:off x="3330022" y="5085066"/>
            <a:ext cx="1716232" cy="812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5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83;p1">
            <a:extLst>
              <a:ext uri="{FF2B5EF4-FFF2-40B4-BE49-F238E27FC236}">
                <a16:creationId xmlns:a16="http://schemas.microsoft.com/office/drawing/2014/main" id="{23E631D1-E6A2-4598-9D12-ABD461D9DDF6}"/>
              </a:ext>
            </a:extLst>
          </p:cNvPr>
          <p:cNvSpPr txBox="1">
            <a:spLocks/>
          </p:cNvSpPr>
          <p:nvPr/>
        </p:nvSpPr>
        <p:spPr>
          <a:xfrm>
            <a:off x="0" y="3999"/>
            <a:ext cx="12192000" cy="6993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6000"/>
              <a:buFont typeface="Calibri"/>
              <a:buNone/>
            </a:pP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1.6 </a:t>
            </a:r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ค้นหาและแก้ไขจำนวนคนผ่านจุดปฏิบัติงาน (ด่านตรวจ)</a:t>
            </a:r>
            <a:r>
              <a: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</a:t>
            </a:r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648D12-2B18-45D1-8AFF-DE5885DA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970590"/>
            <a:ext cx="2649400" cy="567579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74CAFA-FE9F-4ECD-AA2F-4AD9391FD385}"/>
              </a:ext>
            </a:extLst>
          </p:cNvPr>
          <p:cNvSpPr/>
          <p:nvPr/>
        </p:nvSpPr>
        <p:spPr>
          <a:xfrm>
            <a:off x="4813279" y="970590"/>
            <a:ext cx="64245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หากเจ้าหน้าที่ทำการบันทึกข้อมูลผิดพลาด เจ้าหน้าทีผู้รับผิดชอบสามารถเข้ามาแก้ไขข้อมูลที่เคยบันทึกไว้ได้ โดยระบุ</a:t>
            </a: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1. </a:t>
            </a: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เลือกจังหวัด ที่รับผิดชอบ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2.</a:t>
            </a: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ชื่อด่าน/จุดตรวจ ที่ต้องการแก้ไขข้อมูล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3.</a:t>
            </a: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ระบุวันที่ ผลการดำเนินการ</a:t>
            </a: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endParaRPr lang="th-TH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จากนั้นกดปุ่ม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ค้นหา</a:t>
            </a: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 ระบบจะดึงข้อมูลที่ถูกบันทึกไว้ขึ้นมาให้เจ้าหน้าที่สามารถแก้ไขข้อมูลที่ผิดพลาดได้</a:t>
            </a: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endParaRPr lang="th-TH" sz="28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ea typeface="Amatic SC"/>
              <a:cs typeface="TH SarabunPSK" panose="020B0500040200020003" pitchFamily="34" charset="-34"/>
              <a:sym typeface="Amatic SC"/>
            </a:endParaRPr>
          </a:p>
          <a:p>
            <a:pPr algn="thaiDist">
              <a:buClr>
                <a:schemeClr val="dk1"/>
              </a:buClr>
              <a:buSzPts val="6000"/>
              <a:buFont typeface="Calibri"/>
              <a:buNone/>
            </a:pPr>
            <a:r>
              <a:rPr lang="th-TH" sz="2800" b="1" dirty="0">
                <a:solidFill>
                  <a:schemeClr val="bg2">
                    <a:lumMod val="50000"/>
                  </a:schemeClr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เมื่อทำการแก้ไขเสร็จเรียบร้อยแล้วให้กดปุ่ม </a:t>
            </a:r>
            <a:r>
              <a:rPr lang="th-TH" sz="2800" b="1" dirty="0">
                <a:solidFill>
                  <a:srgbClr val="0000FF"/>
                </a:solidFill>
                <a:latin typeface="TH SarabunPSK" panose="020B0500040200020003" pitchFamily="34" charset="-34"/>
                <a:ea typeface="Amatic SC"/>
                <a:cs typeface="TH SarabunPSK" panose="020B0500040200020003" pitchFamily="34" charset="-34"/>
                <a:sym typeface="Amatic SC"/>
              </a:rPr>
              <a:t>บันทึก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823AC1-5EF4-48F4-805F-99BC0E87C46A}"/>
              </a:ext>
            </a:extLst>
          </p:cNvPr>
          <p:cNvSpPr/>
          <p:nvPr/>
        </p:nvSpPr>
        <p:spPr>
          <a:xfrm>
            <a:off x="3512353" y="4393695"/>
            <a:ext cx="550410" cy="419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D0BCDC9-30E5-4EF9-968B-142A8099668B}"/>
              </a:ext>
            </a:extLst>
          </p:cNvPr>
          <p:cNvSpPr/>
          <p:nvPr/>
        </p:nvSpPr>
        <p:spPr>
          <a:xfrm>
            <a:off x="191005" y="4197170"/>
            <a:ext cx="2963011" cy="812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2057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539</Words>
  <Application>Microsoft Office PowerPoint</Application>
  <PresentationFormat>แบบจอกว้าง</PresentationFormat>
  <Paragraphs>66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Arial</vt:lpstr>
      <vt:lpstr>Nunito</vt:lpstr>
      <vt:lpstr>Maven Pro</vt:lpstr>
      <vt:lpstr>Calibri</vt:lpstr>
      <vt:lpstr>TH SarabunPSK</vt:lpstr>
      <vt:lpstr>Momentum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saya</dc:creator>
  <cp:lastModifiedBy>hp</cp:lastModifiedBy>
  <cp:revision>81</cp:revision>
  <dcterms:created xsi:type="dcterms:W3CDTF">2020-03-26T13:35:51Z</dcterms:created>
  <dcterms:modified xsi:type="dcterms:W3CDTF">2020-04-13T08:32:46Z</dcterms:modified>
</cp:coreProperties>
</file>