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FB35EE-DF8F-54E9-DDB3-B1B1161A1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D0D5425-F84A-5365-094D-B89E563CB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CD47518-D3CD-83F2-A71A-814500C5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BE62-91DF-4F5C-9D12-1D062C84169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0DAE239-FD96-A702-14C2-2DB90EDD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1E1196F-E97D-24CD-3973-DDF10579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57F-0ECA-4070-A3AA-01382D12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6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0EDF9D-8748-0CBB-DA9E-8A8B95AD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645A0DF-C3B1-F7B2-5A62-B256B8CEC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BDF10DD-45B0-F49C-8236-19B3A9EC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BE62-91DF-4F5C-9D12-1D062C84169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FC7AC3B-21E8-39FA-AB7B-1F96D9B0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A77071C-24D9-184C-87A1-0A4B4846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57F-0ECA-4070-A3AA-01382D12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3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5E2252E2-F731-BD32-52E1-82575E4B8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269F759-8CD1-AB79-9805-1BB8020EF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73D2E2C-BECD-3EDF-50E6-73C12F43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BE62-91DF-4F5C-9D12-1D062C84169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5689EF-CE4A-CBD2-FDCF-228226E6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5E45CC-A83D-91CE-F518-AF160F22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57F-0ECA-4070-A3AA-01382D12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3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12338E-87B0-B4DE-631C-F8AC93F7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F57D20D-43FC-02BE-DE13-9FB79CCCB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EB12DBF-BA8E-AC98-C90D-68107B3F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BE62-91DF-4F5C-9D12-1D062C84169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5BB98FB-81AF-B952-2CE4-2B8C0F9B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F95E2D1-9D9F-C1A1-761D-15C53CED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57F-0ECA-4070-A3AA-01382D12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6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FDC606-C1B0-9170-A8F9-22BE961E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2DA5745-B457-356A-A00C-2AB3A467C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20C2CD8-1060-791E-A9D7-C253F6CD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BE62-91DF-4F5C-9D12-1D062C84169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ADD236F-BE28-3873-A3F9-0AECB3D2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EC6A421-2B84-9652-5E9B-7B79660A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57F-0ECA-4070-A3AA-01382D12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9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26FA73-AAB7-13F3-CDFF-42549AA4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534DD6F-6B36-5F29-EA00-22CBB1D73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D1289AC-A99C-39F9-511B-3E8E2ED3E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65989A0-F670-0200-9DDB-E2F8A8A4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BE62-91DF-4F5C-9D12-1D062C84169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319C3EA-FEDD-3F92-49D3-F472F488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29557D4-EAD0-9CF4-6628-F0FFAA82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57F-0ECA-4070-A3AA-01382D12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2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BB82FC-F4E0-0A97-E101-41FB56BA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DA8CDA8-75A6-FF0D-7E55-4747737A7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78548BC-4D84-87A3-CF2C-7A66831EB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80977BC-5E1D-DDE9-89EE-693ADED09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D9C447E-DA65-CD4A-78B8-33B734C43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6562E51-00E5-7212-71BC-3D278341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BE62-91DF-4F5C-9D12-1D062C84169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15B7C98-9F8F-3FBF-45A5-83FDA71A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F42EEEC5-BFA5-B6D3-A90A-C7E6099F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57F-0ECA-4070-A3AA-01382D12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2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2EDA83-3067-A5FE-7E07-F612173E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E061052A-0662-C079-F6B3-53E088D8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BE62-91DF-4F5C-9D12-1D062C84169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A10DD5F-FF44-48E3-C8F1-CB667C0E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5AD2BAB-1482-F259-A6B4-46C4551A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57F-0ECA-4070-A3AA-01382D12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1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18D15664-419A-FA95-312B-87BEA915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BE62-91DF-4F5C-9D12-1D062C84169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3998A926-9EB5-23E0-A8A5-32FF5CDC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500CA08-38C1-810D-F44F-20987129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57F-0ECA-4070-A3AA-01382D12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5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50B6ECA-7CAF-8457-2A90-015120C7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24ECCC1-2890-9C2E-92E3-2D4D176AF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2B6C93C-65B6-DFBD-4750-E7D888D57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F893AEF-9BB9-AA92-BF16-898F54F20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BE62-91DF-4F5C-9D12-1D062C84169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370516B-A948-73FC-0587-942A92BD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5759ACA-701B-A997-9EE4-DAEA26AF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57F-0ECA-4070-A3AA-01382D12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942395-41F9-775C-EC24-BCAC8363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D90EE26A-5B52-8965-11D2-B93A199CB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13E259F-5935-FD75-1EB5-48E46DA0E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EAEB91F-AF99-129C-8080-7C715F9A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BE62-91DF-4F5C-9D12-1D062C84169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6869836-5C72-805F-DAEA-9CCF873E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2A904EC-3AD3-1A6D-F709-26C3108C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57F-0ECA-4070-A3AA-01382D12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4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9E2D42B-1637-C93E-B5A7-E8F26AC1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CEF7C08-46C2-4A9B-A149-6EC19315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54CDACD-DCBC-741F-2E53-6FBCB7576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5BE62-91DF-4F5C-9D12-1D062C84169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4F414CC-C4A7-E018-8B10-9C7878DA4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460AAC9-76BE-D1C1-8914-1E6A54778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C57F-0ECA-4070-A3AA-01382D12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1D5C4F3-C6F0-1277-1E58-A8B1EAE4972F}"/>
              </a:ext>
            </a:extLst>
          </p:cNvPr>
          <p:cNvSpPr txBox="1"/>
          <p:nvPr/>
        </p:nvSpPr>
        <p:spPr>
          <a:xfrm>
            <a:off x="338663" y="169326"/>
            <a:ext cx="11531600" cy="65355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2000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สรุปผลการดำเนินการในกิจกรรมตามแผนปฏิบัติการส่งเสริมคุณธรรม </a:t>
            </a:r>
            <a:endParaRPr lang="en-US" sz="2000" dirty="0">
              <a:solidFill>
                <a:srgbClr val="00206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ctr">
              <a:lnSpc>
                <a:spcPct val="107000"/>
              </a:lnSpc>
            </a:pPr>
            <a:r>
              <a:rPr lang="th-TH" sz="2000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กองตรวจราชการและเรื่องราวร้องทุกข์ กรมการปกครอง ประจำปี 2566</a:t>
            </a:r>
          </a:p>
          <a:p>
            <a:pPr>
              <a:lnSpc>
                <a:spcPct val="107000"/>
              </a:lnSpc>
            </a:pPr>
            <a:r>
              <a:rPr lang="th-TH" sz="2000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คุณธรรมเป้าหมาย</a:t>
            </a:r>
          </a:p>
          <a:p>
            <a:pPr>
              <a:lnSpc>
                <a:spcPct val="107000"/>
              </a:lnSpc>
            </a:pPr>
            <a:r>
              <a:rPr lang="th-TH" sz="2000" b="1" u="sng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ปัญหาที่อยากแก้</a:t>
            </a:r>
          </a:p>
          <a:p>
            <a:pPr>
              <a:lnSpc>
                <a:spcPct val="107000"/>
              </a:lnSpc>
            </a:pPr>
            <a:r>
              <a:rPr lang="th-TH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1. การใช้ทรัพยากรอย่างคุ้มค่า ไม่ฟุ่มเฟือย ปฏิบัติตนตามฐานานุรูป (พอเพียง)</a:t>
            </a:r>
          </a:p>
          <a:p>
            <a:pPr>
              <a:lnSpc>
                <a:spcPct val="107000"/>
              </a:lnSpc>
            </a:pPr>
            <a:r>
              <a:rPr lang="th-TH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   	</a:t>
            </a:r>
            <a:r>
              <a:rPr lang="th-TH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1.1 ปิดไฟทุกพักเที่ยง </a:t>
            </a:r>
            <a:r>
              <a:rPr lang="th-TH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เพื่อสร้างจิตสำนึกการร่วมกันประหยัดพลังงาน ทำให้ข้าราชการและเจ้าหน้าที่มีจิตสำนึกในการประหยัดพลังงาน โดยกลุ่มเป้าหมาย บุคลากรสังกัด กตร.ปค. ทุกคน ทำให้ข้าราชการและเจ้าหน้าที่มีจิตสำนึกในการประหยัดพลังงาน</a:t>
            </a:r>
          </a:p>
          <a:p>
            <a:pPr>
              <a:lnSpc>
                <a:spcPct val="107000"/>
              </a:lnSpc>
            </a:pPr>
            <a:r>
              <a:rPr lang="th-TH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1.2 ใช้กระดาษ </a:t>
            </a:r>
            <a:r>
              <a:rPr lang="en-US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REUSE</a:t>
            </a:r>
            <a: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เพื่อลดปริมาณการใช้กระดาษ และมีการปรับระบบการทำงานให้เป็นดิจิทัล โดยการส่งเอกสารทางจดหมายอิเล็กทรอนิกส์ </a:t>
            </a:r>
            <a:r>
              <a:rPr lang="en-US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E-mail</a:t>
            </a:r>
            <a:r>
              <a:rPr lang="th-TH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, ทางไลน์, สแกนหนังสือราชการ เรื่องลับ เก็บเป็นไฟล์ข้อมูล แทนการถ่ายสำเนาเอกสาร และในการจัดประชุมใช้ระบบ </a:t>
            </a:r>
            <a:r>
              <a:rPr lang="en-US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Zoom</a:t>
            </a:r>
            <a:r>
              <a:rPr lang="th-TH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จัดทำ </a:t>
            </a:r>
            <a:r>
              <a:rPr lang="en-US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QR</a:t>
            </a:r>
            <a:r>
              <a:rPr lang="th-TH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CODE</a:t>
            </a:r>
            <a:r>
              <a:rPr lang="th-TH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ลดการใช้กระดาษในการจัดทำเอกสารในการประชุม ทำให้บุคลากรในสังกัด กตร.ปค. ทุกคน ใช้กระดาษลดลง และเป็นการใช้ทรัพยากรได้อย่างความคุ้มค่า ไม่ฟุ่มเฟือย </a:t>
            </a:r>
          </a:p>
          <a:p>
            <a:pPr>
              <a:lnSpc>
                <a:spcPct val="107000"/>
              </a:lnSpc>
            </a:pPr>
            <a:r>
              <a:rPr lang="th-TH" b="1" dirty="0">
                <a:solidFill>
                  <a:srgbClr val="002060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	1.3 การลดปริมาณขยะโดยการใช้ถุงผ้า </a:t>
            </a:r>
            <a:r>
              <a:rPr lang="th-TH" b="0" dirty="0">
                <a:solidFill>
                  <a:srgbClr val="002060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เพื่อให้เกิดความคุ้มค่า ไม่ฟุ่มเฟือย ลดปริมาณขยะทั่วไป ประชาสัมพันธ์ให้ข้าราชการ บุคลากรเจ้าหน้าที่ในสังกัดทราบ เกี่ยวกับมาตรการลด และคัดแยกขยะมูลฝอย การใช้ถุงผ้าแทนถุงพลาสติก และภาชนะที่ทำจากโฟมหรือ พลาสติกแบบใช้ครั้งเดียว และให้มีและใช้ภาชนะบรรจุอาหาร เครื่องดื่มแบบล้างกลับมาใช้ใหม่ แทนภาชนะที่ทำจากโฟมหรือพลาสติกแบบใช้ครั้งเดียว (แก้วน้ำส่วนตัว ปิ่นโต เป็นต้น) ทำให้บุคลากรในสังกัด กตร.ปค. ทุกคน ไม่ฟุ่มเฟือย ลดค่าใช้จ่ายที่ไม่จำเป็น และปริมาณขยะลดลง</a:t>
            </a:r>
            <a:endParaRPr lang="th-TH" dirty="0">
              <a:solidFill>
                <a:srgbClr val="00206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>
              <a:lnSpc>
                <a:spcPct val="107000"/>
              </a:lnSpc>
            </a:pPr>
            <a:endParaRPr lang="th-TH" sz="1600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>
              <a:lnSpc>
                <a:spcPct val="107000"/>
              </a:lnSpc>
            </a:pPr>
            <a:endParaRPr lang="th-TH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>
              <a:lnSpc>
                <a:spcPct val="107000"/>
              </a:lnSpc>
            </a:pPr>
            <a:endParaRPr lang="th-TH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>
              <a:lnSpc>
                <a:spcPct val="107000"/>
              </a:lnSpc>
            </a:pPr>
            <a:endParaRPr lang="th-TH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>
              <a:lnSpc>
                <a:spcPct val="107000"/>
              </a:lnSpc>
            </a:pPr>
            <a:endParaRPr lang="th-TH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>
              <a:lnSpc>
                <a:spcPct val="107000"/>
              </a:lnSpc>
            </a:pPr>
            <a:endParaRPr lang="th-TH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>
              <a:lnSpc>
                <a:spcPct val="107000"/>
              </a:lnSpc>
            </a:pPr>
            <a:endParaRPr lang="th-TH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>
              <a:lnSpc>
                <a:spcPct val="107000"/>
              </a:lnSpc>
            </a:pPr>
            <a:r>
              <a:rPr lang="th-TH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                                                          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A904D7AA-8ABA-16EC-77A3-F75FE68CE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6"/>
          <a:stretch/>
        </p:blipFill>
        <p:spPr>
          <a:xfrm>
            <a:off x="1170086" y="4313783"/>
            <a:ext cx="2013029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5754F2F2-1B2D-D155-ED2A-2DDED5B2B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1" b="1"/>
          <a:stretch/>
        </p:blipFill>
        <p:spPr>
          <a:xfrm>
            <a:off x="4877688" y="4313783"/>
            <a:ext cx="214451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2FFB6813-49EF-0735-F473-69850D5DBF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/>
          <a:stretch/>
        </p:blipFill>
        <p:spPr>
          <a:xfrm>
            <a:off x="8950148" y="4313783"/>
            <a:ext cx="187499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630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1D5C4F3-C6F0-1277-1E58-A8B1EAE4972F}"/>
              </a:ext>
            </a:extLst>
          </p:cNvPr>
          <p:cNvSpPr txBox="1"/>
          <p:nvPr/>
        </p:nvSpPr>
        <p:spPr>
          <a:xfrm>
            <a:off x="338663" y="152395"/>
            <a:ext cx="11531600" cy="64872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sz="2000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2. กระตือรือร้นในการหาความรู้เพื่อพัฒนาการทำงานและการใช้ชีวิต (วินัย</a:t>
            </a:r>
            <a:r>
              <a:rPr lang="th-TH" sz="1600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lang="en-US" sz="1600" dirty="0">
              <a:solidFill>
                <a:srgbClr val="00206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sz="160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000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2.1 กิจกรรมเรียนรู้ผ่านออนไลน์</a:t>
            </a:r>
            <a:r>
              <a:rPr lang="th-TH" sz="200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เพื่อเพิ่มทักษะในการปฏิบัติงาน และเพิ่มพูนความรู้ จากช่องทางออนไลน์</a:t>
            </a:r>
          </a:p>
          <a:p>
            <a:pPr algn="thaiDist">
              <a:lnSpc>
                <a:spcPct val="107000"/>
              </a:lnSpc>
            </a:pPr>
            <a:r>
              <a:rPr lang="th-TH" sz="2000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2.2 กิจกรรมประชุมแลกเปลี่ยนเรียนรู้ใน กตร.</a:t>
            </a:r>
            <a:r>
              <a:rPr lang="th-TH" sz="200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เพื่อเพิ่มทักษะในการปฏิบัติงานและมีการแลกเปลี่ยนเรียนรู้ซึ่งกันและกัน เพื่อเป็นข้อมูลในการตรวจราชการ </a:t>
            </a:r>
            <a:endParaRPr lang="en-US" sz="2000" dirty="0">
              <a:solidFill>
                <a:srgbClr val="00206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กิจกรรมทั้ง 2 กิจกรรม ทำให้บุคลากรในสังกัด กตร.ปค. ทุกคน มีทักษะชีวิตเพิ่มมากขึ้น รองรับโอกาสในอนาคต</a:t>
            </a:r>
          </a:p>
          <a:p>
            <a:pPr algn="thaiDist">
              <a:lnSpc>
                <a:spcPct val="107000"/>
              </a:lnSpc>
            </a:pPr>
            <a:r>
              <a:rPr lang="th-TH" sz="20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</a:p>
          <a:p>
            <a:pPr algn="thaiDist">
              <a:lnSpc>
                <a:spcPct val="107000"/>
              </a:lnSpc>
            </a:pPr>
            <a:endParaRPr lang="th-TH" sz="1600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/>
            <a:endParaRPr lang="th-TH" sz="1600" dirty="0">
              <a:noFill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/>
            <a:endParaRPr lang="th-TH" sz="16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/>
            <a:endParaRPr lang="th-TH" sz="1600" b="1" dirty="0">
              <a:effectLst/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sz="1600" b="1" dirty="0"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sz="1600" b="1" dirty="0">
              <a:effectLst/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sz="1600" b="1" dirty="0">
              <a:effectLst/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sz="1600" b="1" dirty="0"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sz="1600" b="1" dirty="0">
              <a:effectLst/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sz="1600" b="1" dirty="0"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sz="16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endParaRPr lang="th-TH" b="1" dirty="0">
              <a:latin typeface="Cordia New" panose="020B0304020202020204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sz="18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b="1" dirty="0">
              <a:latin typeface="Cordia New" panose="020B0304020202020204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sz="18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>
              <a:lnSpc>
                <a:spcPct val="107000"/>
              </a:lnSpc>
            </a:pPr>
            <a:endParaRPr lang="th-TH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>
              <a:lnSpc>
                <a:spcPct val="107000"/>
              </a:lnSpc>
            </a:pPr>
            <a:endParaRPr lang="th-TH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>
              <a:lnSpc>
                <a:spcPct val="107000"/>
              </a:lnSpc>
            </a:pPr>
            <a:endParaRPr lang="th-TH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>
              <a:lnSpc>
                <a:spcPct val="107000"/>
              </a:lnSpc>
            </a:pPr>
            <a:endParaRPr lang="th-TH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CFC1F49-0925-2522-8981-2884A1528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5"/>
          <a:stretch/>
        </p:blipFill>
        <p:spPr>
          <a:xfrm>
            <a:off x="6024999" y="2023589"/>
            <a:ext cx="5686326" cy="360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0DE6BBBA-433F-3528-ADBA-9D8FEB455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r="2498" b="24759"/>
          <a:stretch/>
        </p:blipFill>
        <p:spPr>
          <a:xfrm>
            <a:off x="597869" y="3081727"/>
            <a:ext cx="5268192" cy="127202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322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1D5C4F3-C6F0-1277-1E58-A8B1EAE4972F}"/>
              </a:ext>
            </a:extLst>
          </p:cNvPr>
          <p:cNvSpPr txBox="1"/>
          <p:nvPr/>
        </p:nvSpPr>
        <p:spPr>
          <a:xfrm>
            <a:off x="338663" y="152395"/>
            <a:ext cx="11531600" cy="6240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sz="2000" b="1" u="sng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ความดีที่อยากทำ</a:t>
            </a:r>
          </a:p>
          <a:p>
            <a:pPr algn="thaiDist">
              <a:lnSpc>
                <a:spcPct val="107000"/>
              </a:lnSpc>
            </a:pPr>
            <a:r>
              <a:rPr lang="th-TH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1. แสดงออกซึ่งความเคารพในสถาบันหลักของประเทศ อันได้แก่ ชาติ ศาสนา พระมหากษัตริย์ และการปกครองระบอบประชาธิปไตยอันมีพระมหากษัตริย์ทรงเป็นประมุข</a:t>
            </a:r>
          </a:p>
          <a:p>
            <a:pPr algn="thaiDist">
              <a:lnSpc>
                <a:spcPct val="107000"/>
              </a:lnSpc>
            </a:pPr>
            <a:r>
              <a:rPr lang="th-TH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1.1 กิจกรรมเข้าร่วมรัฐพิธี </a:t>
            </a:r>
            <a:r>
              <a:rPr lang="th-TH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เพื่อให้เกิดความรักและเคารพในสถาบันหลักของประเทศ ทำให้บุคลากรในสังกัด กตร.ปค. เกิดความรักและเคารพในสถาบันหลักของประเทศ</a:t>
            </a:r>
          </a:p>
          <a:p>
            <a:pPr algn="thaiDist">
              <a:lnSpc>
                <a:spcPct val="107000"/>
              </a:lnSpc>
            </a:pPr>
            <a:r>
              <a:rPr lang="th-TH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1.2 กิจกรรมทางศาสนา </a:t>
            </a:r>
            <a:r>
              <a:rPr lang="th-TH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เพื่อเสริมสร้างคุณธรรมและจริยธรรม ทำให้บุคลากรในสังกัด กตร.ปค. เกิดการพัฒนาคุณธรรมและจริยธรรม</a:t>
            </a:r>
          </a:p>
          <a:p>
            <a:pPr algn="thaiDist">
              <a:lnSpc>
                <a:spcPct val="107000"/>
              </a:lnSpc>
            </a:pPr>
            <a:r>
              <a:rPr lang="th-TH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</a:t>
            </a:r>
            <a:r>
              <a:rPr lang="th-TH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.3 ร่วมรณรงค์การใช้สิทธิเลือกตั้ง ปี 2566 </a:t>
            </a:r>
            <a:r>
              <a:rPr lang="th-TH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เพื่อส่งเสริมให้บุคลากรในสังกัด ใช้สิทธิทางการเมืองภายใต้การปกครองระบอบประชาธิปไตยอันมีพระมหากษัตริย์ทรงเป็นประมุข ทำให้บุคลากร กตร.ปค. ทุกคน  ไปใช้สิทธิเลือกตั้ง และให้ความสำคัญกับการปกครองระบอบประชาธิปไตยอันมีพระมหากษัตริย์ทรงเป็นประมุข</a:t>
            </a:r>
          </a:p>
          <a:p>
            <a:pPr algn="thaiDist">
              <a:lnSpc>
                <a:spcPct val="107000"/>
              </a:lnSpc>
            </a:pPr>
            <a:endParaRPr lang="th-TH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6117BBD-7359-C8E3-C55C-55E367E7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24" y="2531533"/>
            <a:ext cx="3840865" cy="288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4ED41FB-B54E-55D8-DA3A-1397773CE2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4"/>
          <a:stretch/>
        </p:blipFill>
        <p:spPr>
          <a:xfrm>
            <a:off x="8387799" y="2531533"/>
            <a:ext cx="3470453" cy="288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CEAB827-9B9B-11DF-C0F1-323815E96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8" y="2531533"/>
            <a:ext cx="3839134" cy="2880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6743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1D5C4F3-C6F0-1277-1E58-A8B1EAE4972F}"/>
              </a:ext>
            </a:extLst>
          </p:cNvPr>
          <p:cNvSpPr txBox="1"/>
          <p:nvPr/>
        </p:nvSpPr>
        <p:spPr>
          <a:xfrm>
            <a:off x="330200" y="160861"/>
            <a:ext cx="11531600" cy="6562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2. เป็นสำนัก/กอง ที่ประชาชนเชื่อมั่นในความซื่อสัตย์สุจริต</a:t>
            </a:r>
          </a:p>
          <a:p>
            <a:pPr algn="thaiDist">
              <a:lnSpc>
                <a:spcPct val="107000"/>
              </a:lnSpc>
            </a:pPr>
            <a:r>
              <a:rPr lang="th-TH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การดำเนินการตามโครงการตรวจราชการ </a:t>
            </a:r>
          </a:p>
          <a:p>
            <a:pPr algn="thaiDist">
              <a:lnSpc>
                <a:spcPct val="107000"/>
              </a:lnSpc>
            </a:pPr>
            <a:r>
              <a:rPr lang="th-TH" sz="160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1600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2.1 เพื่อให้ </a:t>
            </a:r>
            <a:r>
              <a:rPr lang="th-TH" sz="1600" b="1" dirty="0" err="1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ผตป</a:t>
            </a:r>
            <a:r>
              <a:rPr lang="th-TH" sz="1600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ค. นำนโยบายของรัฐบาล มท. และ ปค. </a:t>
            </a:r>
            <a:r>
              <a:rPr lang="th-TH" sz="160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ชี้แจงให้บุคลากร ปค. ในพื้นที่ถือปฏิบัติ รวมทั้ง ข้อสั่งการ การติดตามงาน และนำปัญหา อุปสรรค ข้อเสนอแนะ รายงาน อปค. </a:t>
            </a:r>
          </a:p>
          <a:p>
            <a:pPr algn="thaiDist">
              <a:lnSpc>
                <a:spcPct val="107000"/>
              </a:lnSpc>
            </a:pPr>
            <a:r>
              <a:rPr lang="th-TH" sz="160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เพื่อพิจารณา </a:t>
            </a:r>
          </a:p>
          <a:p>
            <a:pPr algn="thaiDist">
              <a:lnSpc>
                <a:spcPct val="107000"/>
              </a:lnSpc>
            </a:pPr>
            <a:r>
              <a:rPr lang="th-TH" sz="1600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2.2 เพื่อแก้ปัญหาข้อร้องเรียนที่ อปค. มอบหมายให้ </a:t>
            </a:r>
            <a:r>
              <a:rPr lang="th-TH" sz="1600" b="1" dirty="0" err="1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ผตป</a:t>
            </a:r>
            <a:r>
              <a:rPr lang="th-TH" sz="1600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ค. ดำเนินการสืบสวนข้อเท็จจริง พร้อมทั้งรายงานเพื่อพิจารณาสั่งการ </a:t>
            </a:r>
            <a:r>
              <a:rPr lang="th-TH" sz="160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กลุ่มเป้าหมาย โดย </a:t>
            </a:r>
            <a:r>
              <a:rPr lang="th-TH" sz="1600" dirty="0" err="1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ผตป</a:t>
            </a:r>
            <a:r>
              <a:rPr lang="th-TH" sz="160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ค. ทุกคนที่ได้รับแต่งตั้งรับผิดชอบเขตตรวจราชการ จำนวน 12 คน/18 เขต หรือ </a:t>
            </a:r>
            <a:r>
              <a:rPr lang="th-TH" sz="1600" dirty="0" err="1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ผตป</a:t>
            </a:r>
            <a:r>
              <a:rPr lang="th-TH" sz="160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ค. ที่ได้รับมอบหมายให้ตรวจสอบข้อเท็จจริงในเขตตรวจราชการที่รับผิดชอบ การดำเนินการตามโครงการฯ ทำให้บุคลากร ปค. ในพื้นที่จังหวัด/อำเภอปฏิบัติหน้าที่ตามนโยบายของรัฐบาล มท. และ ปค. รวมทั้งข้อสั่งการให้เป็นไปตามเป้าหมายที่กำหนด และปฏิบัติหน้าที่ด้วยความซื่อสัตย์สุจริต โปร่งใส รวมทั้งสามารถแก้ไขปัญหาข้อร้องเรียนที่ อปค. มอบหมายให้ </a:t>
            </a:r>
            <a:r>
              <a:rPr lang="th-TH" sz="1600" dirty="0" err="1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ผตป</a:t>
            </a:r>
            <a:r>
              <a:rPr lang="th-TH" sz="160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ค. ดำเนินการสืบสวนข้อเท็จจริงร้อยละ 100 </a:t>
            </a:r>
          </a:p>
          <a:p>
            <a:pPr algn="thaiDist">
              <a:lnSpc>
                <a:spcPct val="107000"/>
              </a:lnSpc>
            </a:pPr>
            <a:r>
              <a:rPr lang="th-TH" sz="1600" b="1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2.3 มีจิตสาธารณะ พร้อมให้ความช่วยเหลือสังคม </a:t>
            </a:r>
            <a:r>
              <a:rPr lang="th-TH" sz="160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การจัดกิจกรรมจิตอาสาบำเพ็ญสาธารณ ประโยชน์เนื่องในวันข้าราชการพลเรือน พ.ศ. 2566 เพื่อให้บุคลากรในสังกัด กตร.ปค. ได้รับการพัฒนาจิตใจและพัฒนาตนเอง ให้มีจิตสาธารณะ ส่งเสริมและพัฒนาบุคลากรของ กตร.ปค. ให้มีความรู้ความเข้าใจในเรื่องจิตสาธารณะ และส่งเสริมให้บุคลากรในสังกัด กตร.ปค. ทุกระดับได้ทำกิจกรรมร่วมกัน ก่อให้เกิดการสานสัมพันธ์ ความรักสามัคคีในหมู่คณะ การจัดกิจกรรมฯ ทำให้บุคลากรในสังกัด กตร.ปค. ที่เข้าร่วมกิจกรรม มีจิตสาธารณะและมีความตระหนักรู้และเกิดจิตสำนึกในการรับผิดชอบต่อสังคม</a:t>
            </a:r>
          </a:p>
          <a:p>
            <a:pPr algn="thaiDist">
              <a:lnSpc>
                <a:spcPct val="107000"/>
              </a:lnSpc>
            </a:pPr>
            <a:endParaRPr lang="th-TH" sz="16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endParaRPr lang="th-TH" sz="16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sz="16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                    </a:t>
            </a:r>
          </a:p>
          <a:p>
            <a:pPr algn="thaiDist"/>
            <a:endParaRPr lang="th-TH" b="1" dirty="0">
              <a:latin typeface="Cordia New" panose="020B0304020202020204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b="1" dirty="0">
              <a:latin typeface="Cordia New" panose="020B0304020202020204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b="1" dirty="0">
              <a:latin typeface="Cordia New" panose="020B0304020202020204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b="1" dirty="0">
              <a:latin typeface="Cordia New" panose="020B0304020202020204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b="1" dirty="0">
              <a:latin typeface="Cordia New" panose="020B0304020202020204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b="1" dirty="0">
              <a:latin typeface="Cordia New" panose="020B0304020202020204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96DF073-1E06-3AD3-BA68-307AE063F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85" y="3429000"/>
            <a:ext cx="5052565" cy="288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5DC7ECD-8FDC-0727-EA44-FDA0580EF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0" r="22445"/>
          <a:stretch/>
        </p:blipFill>
        <p:spPr>
          <a:xfrm>
            <a:off x="7123613" y="3429000"/>
            <a:ext cx="3813518" cy="2880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5726521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791</Words>
  <Application>Microsoft Office PowerPoint</Application>
  <PresentationFormat>แบบจอกว้าง</PresentationFormat>
  <Paragraphs>73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Cordia New</vt:lpstr>
      <vt:lpstr>TH SarabunIT๙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DOPA</dc:creator>
  <cp:lastModifiedBy>DOPA</cp:lastModifiedBy>
  <cp:revision>3</cp:revision>
  <cp:lastPrinted>2023-06-22T02:17:57Z</cp:lastPrinted>
  <dcterms:created xsi:type="dcterms:W3CDTF">2023-06-19T07:25:50Z</dcterms:created>
  <dcterms:modified xsi:type="dcterms:W3CDTF">2023-06-22T02:33:45Z</dcterms:modified>
</cp:coreProperties>
</file>