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59" r:id="rId4"/>
    <p:sldId id="260" r:id="rId5"/>
    <p:sldId id="262" r:id="rId6"/>
    <p:sldId id="265" r:id="rId7"/>
    <p:sldId id="263" r:id="rId8"/>
    <p:sldId id="264" r:id="rId9"/>
    <p:sldId id="271" r:id="rId10"/>
    <p:sldId id="267" r:id="rId11"/>
    <p:sldId id="268" r:id="rId12"/>
    <p:sldId id="258" r:id="rId13"/>
    <p:sldId id="269" r:id="rId14"/>
    <p:sldId id="270" r:id="rId15"/>
  </p:sldIdLst>
  <p:sldSz cx="9144000" cy="6858000" type="screen4x3"/>
  <p:notesSz cx="6742113" cy="9872663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 varScale="1">
        <p:scale>
          <a:sx n="69" d="100"/>
          <a:sy n="69" d="100"/>
        </p:scale>
        <p:origin x="-139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3818971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C1C8DB-7644-42FB-87E7-BA41B792554D}" type="datetimeFigureOut">
              <a:rPr lang="th-TH" smtClean="0"/>
              <a:t>01/06/60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3818971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03FBB9-8C94-4299-B0A9-FAF4CFAC43D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2071009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0FCAEF-F7C3-48A1-9021-C638C0C1FB7C}" type="datetimeFigureOut">
              <a:rPr lang="th-TH" smtClean="0"/>
              <a:t>01/06/60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18971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B0F3BC-3399-4C5A-9F92-1AB02BFBFB3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1009794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88408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06863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F1003-AF75-429E-A16F-31B208CB6D0D}" type="datetime1">
              <a:rPr lang="th-TH" smtClean="0"/>
              <a:t>01/06/60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45CFC-0275-478F-8D54-7040154B6DC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53748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3EEC4-46CF-4D8B-8FE7-A355D6A58288}" type="datetime1">
              <a:rPr lang="th-TH" smtClean="0"/>
              <a:t>01/06/60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45CFC-0275-478F-8D54-7040154B6DC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14063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15887-9303-4547-9FA3-C813814457AD}" type="datetime1">
              <a:rPr lang="th-TH" smtClean="0"/>
              <a:t>01/06/60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45CFC-0275-478F-8D54-7040154B6DC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06235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9E30D-04B6-4966-8FC2-400FC6A5B753}" type="datetime1">
              <a:rPr lang="th-TH" smtClean="0"/>
              <a:t>01/06/60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45CFC-0275-478F-8D54-7040154B6DC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15258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24DB4-0019-411E-BB17-6BE4E9634982}" type="datetime1">
              <a:rPr lang="th-TH" smtClean="0"/>
              <a:t>01/06/60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45CFC-0275-478F-8D54-7040154B6DC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81256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0ACFF-E074-48DF-B1EF-A6819C5F6B4F}" type="datetime1">
              <a:rPr lang="th-TH" smtClean="0"/>
              <a:t>01/06/60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45CFC-0275-478F-8D54-7040154B6DC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4266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F5DB-02F7-4C04-AC3D-5AA3B439CDE3}" type="datetime1">
              <a:rPr lang="th-TH" smtClean="0"/>
              <a:t>01/06/60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45CFC-0275-478F-8D54-7040154B6DC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38396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334AF-DF73-4480-A02C-B222FFDD2BBD}" type="datetime1">
              <a:rPr lang="th-TH" smtClean="0"/>
              <a:t>01/06/60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45CFC-0275-478F-8D54-7040154B6DC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54248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6CA52-8398-4C1D-AB47-11C2C55C723B}" type="datetime1">
              <a:rPr lang="th-TH" smtClean="0"/>
              <a:t>01/06/60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45CFC-0275-478F-8D54-7040154B6DC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95145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5B2EF-4548-46D8-8C07-38E7F18EF7CF}" type="datetime1">
              <a:rPr lang="th-TH" smtClean="0"/>
              <a:t>01/06/60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45CFC-0275-478F-8D54-7040154B6DC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6474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FF3D2-2C26-4CBA-A30E-F0E1B172483D}" type="datetime1">
              <a:rPr lang="th-TH" smtClean="0"/>
              <a:t>01/06/60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45CFC-0275-478F-8D54-7040154B6DC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42757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131080-CBFE-48BC-81D6-B662C44B3236}" type="datetime1">
              <a:rPr lang="th-TH" smtClean="0"/>
              <a:t>01/06/60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445CFC-0275-478F-8D54-7040154B6DC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08047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8.wdp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microsoft.com/office/2007/relationships/hdphoto" Target="../media/hdphoto7.wdp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6.jpeg"/><Relationship Id="rId4" Type="http://schemas.openxmlformats.org/officeDocument/2006/relationships/image" Target="../media/image3.jpeg"/><Relationship Id="rId9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microsoft.com/office/2007/relationships/hdphoto" Target="../media/hdphoto13.wdp"/><Relationship Id="rId18" Type="http://schemas.openxmlformats.org/officeDocument/2006/relationships/image" Target="../media/image16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12" Type="http://schemas.openxmlformats.org/officeDocument/2006/relationships/image" Target="../media/image13.png"/><Relationship Id="rId17" Type="http://schemas.microsoft.com/office/2007/relationships/hdphoto" Target="../media/hdphoto15.wdp"/><Relationship Id="rId2" Type="http://schemas.openxmlformats.org/officeDocument/2006/relationships/image" Target="../media/image8.jpeg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microsoft.com/office/2007/relationships/hdphoto" Target="../media/hdphoto12.wdp"/><Relationship Id="rId5" Type="http://schemas.microsoft.com/office/2007/relationships/hdphoto" Target="../media/hdphoto9.wdp"/><Relationship Id="rId15" Type="http://schemas.microsoft.com/office/2007/relationships/hdphoto" Target="../media/hdphoto14.wdp"/><Relationship Id="rId10" Type="http://schemas.openxmlformats.org/officeDocument/2006/relationships/image" Target="../media/image12.png"/><Relationship Id="rId19" Type="http://schemas.microsoft.com/office/2007/relationships/hdphoto" Target="../media/hdphoto16.wdp"/><Relationship Id="rId4" Type="http://schemas.openxmlformats.org/officeDocument/2006/relationships/image" Target="../media/image9.jpeg"/><Relationship Id="rId9" Type="http://schemas.microsoft.com/office/2007/relationships/hdphoto" Target="../media/hdphoto11.wdp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microsoft.com/office/2007/relationships/hdphoto" Target="../media/hdphoto22.wdp"/><Relationship Id="rId18" Type="http://schemas.openxmlformats.org/officeDocument/2006/relationships/image" Target="../media/image25.jpeg"/><Relationship Id="rId3" Type="http://schemas.microsoft.com/office/2007/relationships/hdphoto" Target="../media/hdphoto17.wdp"/><Relationship Id="rId21" Type="http://schemas.microsoft.com/office/2007/relationships/hdphoto" Target="../media/hdphoto26.wdp"/><Relationship Id="rId7" Type="http://schemas.microsoft.com/office/2007/relationships/hdphoto" Target="../media/hdphoto19.wdp"/><Relationship Id="rId12" Type="http://schemas.openxmlformats.org/officeDocument/2006/relationships/image" Target="../media/image22.jpeg"/><Relationship Id="rId17" Type="http://schemas.microsoft.com/office/2007/relationships/hdphoto" Target="../media/hdphoto24.wdp"/><Relationship Id="rId2" Type="http://schemas.openxmlformats.org/officeDocument/2006/relationships/image" Target="../media/image17.jpeg"/><Relationship Id="rId16" Type="http://schemas.openxmlformats.org/officeDocument/2006/relationships/image" Target="../media/image24.jpeg"/><Relationship Id="rId20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microsoft.com/office/2007/relationships/hdphoto" Target="../media/hdphoto21.wdp"/><Relationship Id="rId5" Type="http://schemas.microsoft.com/office/2007/relationships/hdphoto" Target="../media/hdphoto18.wdp"/><Relationship Id="rId15" Type="http://schemas.microsoft.com/office/2007/relationships/hdphoto" Target="../media/hdphoto23.wdp"/><Relationship Id="rId10" Type="http://schemas.openxmlformats.org/officeDocument/2006/relationships/image" Target="../media/image21.png"/><Relationship Id="rId19" Type="http://schemas.microsoft.com/office/2007/relationships/hdphoto" Target="../media/hdphoto25.wdp"/><Relationship Id="rId4" Type="http://schemas.openxmlformats.org/officeDocument/2006/relationships/image" Target="../media/image18.jpeg"/><Relationship Id="rId9" Type="http://schemas.microsoft.com/office/2007/relationships/hdphoto" Target="../media/hdphoto20.wdp"/><Relationship Id="rId14" Type="http://schemas.openxmlformats.org/officeDocument/2006/relationships/image" Target="../media/image23.jpeg"/><Relationship Id="rId22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253" y="720035"/>
            <a:ext cx="6624736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75232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95536" y="620688"/>
            <a:ext cx="8136904" cy="5256584"/>
          </a:xfrm>
        </p:spPr>
        <p:txBody>
          <a:bodyPr/>
          <a:lstStyle/>
          <a:p>
            <a:pPr marL="0" indent="0" algn="thaiDist">
              <a:buNone/>
            </a:pPr>
            <a:r>
              <a:rPr lang="th-TH" u="sng" spc="-140" dirty="0">
                <a:latin typeface="TH SarabunIT๙" pitchFamily="34" charset="-34"/>
                <a:cs typeface="TH SarabunIT๙" pitchFamily="34" charset="-34"/>
              </a:rPr>
              <a:t>ขั้นตอนที่ 3  ปรับปรุงพัฒนาดูแลอย่างยั่งยืน</a:t>
            </a:r>
            <a:r>
              <a:rPr lang="th-TH" spc="-140" dirty="0">
                <a:latin typeface="TH SarabunIT๙" pitchFamily="34" charset="-34"/>
                <a:cs typeface="TH SarabunIT๙" pitchFamily="34" charset="-34"/>
              </a:rPr>
              <a:t> จัดให้มีการปลูกไม้ดอก ไม้ประดับ   </a:t>
            </a:r>
            <a:r>
              <a:rPr lang="th-TH" dirty="0">
                <a:latin typeface="TH SarabunIT๙" pitchFamily="34" charset="-34"/>
                <a:cs typeface="TH SarabunIT๙" pitchFamily="34" charset="-34"/>
              </a:rPr>
              <a:t>หรือไม้ท้องถิ่นตามลำคลองให้มีความสวยงาม ร่มรื่น เพื่อเป็นสถานที่ท่องเที่ยวทางสายน้ำ เชื่อมต่อเส้นทางการท่องเที่ยวของอำเภอที่พัฒนา               เป็นแหล่งท่องเที่ยวทางสายน้ำแห่งวัฒนธรรม เพื่อสร้างประโยชน์สร้างรายได้ให้กับพี่น้องประชาชนต่อไป</a:t>
            </a:r>
            <a:endParaRPr lang="th-TH" u="sng" dirty="0">
              <a:latin typeface="TH SarabunIT๙" pitchFamily="34" charset="-34"/>
              <a:cs typeface="TH SarabunIT๙" pitchFamily="34" charset="-34"/>
            </a:endParaRPr>
          </a:p>
          <a:p>
            <a:pPr marL="0" indent="0" algn="thaiDist">
              <a:buNone/>
            </a:pPr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6385521" y="5877272"/>
            <a:ext cx="2133600" cy="365125"/>
          </a:xfrm>
        </p:spPr>
        <p:txBody>
          <a:bodyPr/>
          <a:lstStyle/>
          <a:p>
            <a:fld id="{BF445CFC-0275-478F-8D54-7040154B6DC1}" type="slidenum">
              <a:rPr lang="th-TH" sz="3200" smtClean="0">
                <a:latin typeface="TH SarabunIT๙" pitchFamily="34" charset="-34"/>
                <a:cs typeface="TH SarabunIT๙" pitchFamily="34" charset="-34"/>
              </a:rPr>
              <a:t>10</a:t>
            </a:fld>
            <a:endParaRPr lang="th-TH" sz="3200" dirty="0"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309281"/>
            <a:ext cx="2952328" cy="20913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4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655" y="3309281"/>
            <a:ext cx="2742665" cy="2075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1910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39552" y="34178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th-TH" sz="3200" dirty="0" smtClean="0">
                <a:latin typeface="TH SarabunIT๙" pitchFamily="34" charset="-34"/>
                <a:cs typeface="TH SarabunIT๙" pitchFamily="34" charset="-34"/>
              </a:rPr>
              <a:t>มาตรการดูแลรักษาแหล่งน้ำ</a:t>
            </a:r>
            <a:endParaRPr lang="th-TH" sz="3200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39552" y="1279301"/>
            <a:ext cx="8229600" cy="4525963"/>
          </a:xfrm>
        </p:spPr>
        <p:txBody>
          <a:bodyPr>
            <a:normAutofit/>
          </a:bodyPr>
          <a:lstStyle/>
          <a:p>
            <a:pPr marL="0" indent="0" algn="thaiDist">
              <a:buNone/>
            </a:pP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     1. เมื่อดำเนินการกำจัดผักตบชวาในแม่น้ำ ลำคลองเสร็จสิ้นแล้ว                </a:t>
            </a:r>
            <a:r>
              <a:rPr lang="th-TH" spc="-190" dirty="0" smtClean="0">
                <a:latin typeface="TH SarabunIT๙" pitchFamily="34" charset="-34"/>
                <a:cs typeface="TH SarabunIT๙" pitchFamily="34" charset="-34"/>
              </a:rPr>
              <a:t>ให้องค์กรปกครองส่วนท้องถิ่น กำนัน ผู้ใหญ่บ้านฯลฯ และประชาชนในพื้นที่                     ตั้ง</a:t>
            </a: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ชุมชนคนริมน้ำ รณรงค์สร้างจิตสำนึก ร่วมมือกันในรูปแบบประชารัฐในการ                    ดูแลรักษาแม่น้ำ ลำคลอง รวมทั้งบริเวณที่พักอาศัย และแหล่งท่องเที่ยวต่างๆ อย่างต่อเนื่อง โดยร่วมกันกำจัดผักตบชวาในแม่น้ำ ลำคลอง อย่างน้อย            เดือนละ 1 ครั้ง เพื่อป้องกันมิให้ผักตบชวาเจริญเติบโตสร้างปัญหาขึ้นอีก</a:t>
            </a:r>
          </a:p>
          <a:p>
            <a:pPr marL="0" indent="0" algn="thaiDist">
              <a:buNone/>
            </a:pP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     2. รณรงค์ให้นำผักตบชวาไปใช้ประโยชน์ เช่น ทำปุ๋ยหมัก หรือผลิตเป็นอาหารสำหรับปลากินพืชเพื่อลดต้นทุนด้านการผลิตให้กับเกษตรกร</a:t>
            </a:r>
            <a:endParaRPr lang="th-TH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6444208" y="5733256"/>
            <a:ext cx="2133600" cy="365125"/>
          </a:xfrm>
        </p:spPr>
        <p:txBody>
          <a:bodyPr/>
          <a:lstStyle/>
          <a:p>
            <a:fld id="{BF445CFC-0275-478F-8D54-7040154B6DC1}" type="slidenum">
              <a:rPr lang="th-TH" sz="3200" smtClean="0">
                <a:latin typeface="TH SarabunIT๙" pitchFamily="34" charset="-34"/>
                <a:cs typeface="TH SarabunIT๙" pitchFamily="34" charset="-34"/>
              </a:rPr>
              <a:t>11</a:t>
            </a:fld>
            <a:endParaRPr lang="th-TH" sz="3200" dirty="0"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89457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95536" y="188640"/>
            <a:ext cx="8280920" cy="6120680"/>
          </a:xfrm>
        </p:spPr>
        <p:txBody>
          <a:bodyPr>
            <a:normAutofit/>
          </a:bodyPr>
          <a:lstStyle/>
          <a:p>
            <a:pPr marL="0" indent="0" algn="thaiDist">
              <a:buNone/>
            </a:pP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     </a:t>
            </a: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6372200" y="6093296"/>
            <a:ext cx="2133600" cy="365125"/>
          </a:xfrm>
        </p:spPr>
        <p:txBody>
          <a:bodyPr/>
          <a:lstStyle/>
          <a:p>
            <a:fld id="{BF445CFC-0275-478F-8D54-7040154B6DC1}" type="slidenum">
              <a:rPr lang="th-TH" sz="3200" smtClean="0">
                <a:latin typeface="TH SarabunIT๙" pitchFamily="34" charset="-34"/>
                <a:cs typeface="TH SarabunIT๙" pitchFamily="34" charset="-34"/>
              </a:rPr>
              <a:t>12</a:t>
            </a:fld>
            <a:endParaRPr lang="th-TH" sz="3200" dirty="0"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6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6" y="2366860"/>
            <a:ext cx="2254159" cy="1606101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5673" y="495967"/>
            <a:ext cx="2254159" cy="1708897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2160" y="2366861"/>
            <a:ext cx="2314872" cy="1606101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07213" y="504852"/>
            <a:ext cx="2319819" cy="1700012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58" y="476672"/>
            <a:ext cx="2463552" cy="1708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87" y="4206864"/>
            <a:ext cx="2304256" cy="165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94071" y="4221088"/>
            <a:ext cx="2332961" cy="1646334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3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22657" y="4387029"/>
            <a:ext cx="2463551" cy="1557072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3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85029" y="2318455"/>
            <a:ext cx="1738809" cy="188841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2304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6372200" y="5661248"/>
            <a:ext cx="2133600" cy="365125"/>
          </a:xfrm>
        </p:spPr>
        <p:txBody>
          <a:bodyPr/>
          <a:lstStyle/>
          <a:p>
            <a:fld id="{BF445CFC-0275-478F-8D54-7040154B6DC1}" type="slidenum">
              <a:rPr lang="th-TH" sz="3200" smtClean="0">
                <a:latin typeface="TH SarabunIT๙" pitchFamily="34" charset="-34"/>
                <a:cs typeface="TH SarabunIT๙" pitchFamily="34" charset="-34"/>
              </a:rPr>
              <a:t>13</a:t>
            </a:fld>
            <a:endParaRPr lang="th-TH" sz="3200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8" name="ตัวแทนเนื้อหา 7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b="1" dirty="0">
                <a:latin typeface="TH SarabunIT๙" pitchFamily="34" charset="-34"/>
                <a:cs typeface="TH SarabunIT๙" pitchFamily="34" charset="-34"/>
              </a:rPr>
              <a:t>การติดตามประเมินผล</a:t>
            </a:r>
          </a:p>
          <a:p>
            <a:pPr marL="0" indent="0" algn="thaiDist">
              <a:spcBef>
                <a:spcPts val="1200"/>
              </a:spcBef>
              <a:buNone/>
            </a:pPr>
            <a:r>
              <a:rPr lang="th-TH" dirty="0">
                <a:latin typeface="TH SarabunIT๙" pitchFamily="34" charset="-34"/>
                <a:cs typeface="TH SarabunIT๙" pitchFamily="34" charset="-34"/>
              </a:rPr>
              <a:t>          อำเภอบางปะอิน ได้แต่งตั้ง</a:t>
            </a: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คณะทำงานกำจัดผักตบชวาในเขตพื้นที่อำเภอบางปะอิน เพื่อวางแผน จัดรูปแบบและบริหารจัดการการแก้ไขปัญหาการกำจัดผักตบชวา คณะทำงานการดำเนินการกำจัดผักตบชวาระดับตำบล (กำจัดย่อย) เพื่อดำเนินการกำจัดผักตบชวาและวัชพืชในแม่น้ำ ลำคลอง ห้วย หนอง บึง ในเขตพื้นที่รับผิดชอบเดือนละ 1 ครั้ง และคณะทำงาน                  ตรวจติดตามการกำจัดผักตบชวาและวัชพืชระดับตำบล เพื่อตรวจติดตาม   การ</a:t>
            </a:r>
            <a:r>
              <a:rPr lang="th-TH" dirty="0">
                <a:latin typeface="TH SarabunIT๙" pitchFamily="34" charset="-34"/>
                <a:cs typeface="TH SarabunIT๙" pitchFamily="34" charset="-34"/>
              </a:rPr>
              <a:t>ดำเนินการกำจัด</a:t>
            </a: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ผักตบชวา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02901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39552" y="836712"/>
            <a:ext cx="8229600" cy="4525963"/>
          </a:xfrm>
        </p:spPr>
        <p:txBody>
          <a:bodyPr>
            <a:normAutofit/>
          </a:bodyPr>
          <a:lstStyle/>
          <a:p>
            <a:pPr marL="0" indent="0" algn="thaiDist">
              <a:spcBef>
                <a:spcPts val="1200"/>
              </a:spcBef>
              <a:buNone/>
            </a:pP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ผลการดำเนินการกำจัดผักตบชวา</a:t>
            </a:r>
          </a:p>
          <a:p>
            <a:pPr marL="0" indent="0" algn="thaiDist">
              <a:buNone/>
            </a:pPr>
            <a:r>
              <a:rPr lang="th-TH" dirty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         ผลการดำเนินการกำจัดผักตบชวาในลำคลองและแหล่งน้ำอื่น ๆ  เช่น หนอง บ่อ บึง รำลาง บ่อหลา ที่อยู่ในเขตพื้นที่รับผิดชอบของ                 องค์กรปกครองส่วนท้องถิ่น ซึ่งมีอยู่จำนวนทั้งสิ้น 92 แห่ง ได้ดำเนินการกำจัดผักตบชวาไปแล้ว 79 แห่ง จัดวางทุ่นไปแล้ว 57  แห่ง ส่วนที่เหลืออยู่ระหว่างดำเนินการ </a:t>
            </a:r>
          </a:p>
          <a:p>
            <a:pPr marL="0" indent="0" algn="thaiDist">
              <a:buNone/>
            </a:pP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(ข้อมูลตั้งแต่วันที่ 4 ธันวาคม 2559 ถึงวันที่ </a:t>
            </a: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30 พฤษภาคม  </a:t>
            </a: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2560)</a:t>
            </a:r>
          </a:p>
          <a:p>
            <a:pPr marL="0" indent="0" algn="thaiDist">
              <a:buNone/>
            </a:pPr>
            <a:r>
              <a:rPr lang="th-TH" dirty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    </a:t>
            </a:r>
            <a:endParaRPr lang="th-TH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6444208" y="5733256"/>
            <a:ext cx="2133600" cy="365125"/>
          </a:xfrm>
        </p:spPr>
        <p:txBody>
          <a:bodyPr/>
          <a:lstStyle/>
          <a:p>
            <a:fld id="{BF445CFC-0275-478F-8D54-7040154B6DC1}" type="slidenum">
              <a:rPr lang="th-TH" sz="3200" smtClean="0">
                <a:latin typeface="TH SarabunIT๙" pitchFamily="34" charset="-34"/>
                <a:cs typeface="TH SarabunIT๙" pitchFamily="34" charset="-34"/>
              </a:rPr>
              <a:t>14</a:t>
            </a:fld>
            <a:endParaRPr lang="th-TH" sz="3200" dirty="0"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6932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Autofit/>
          </a:bodyPr>
          <a:lstStyle/>
          <a:p>
            <a:r>
              <a:rPr lang="th-TH" sz="3200" b="1" dirty="0" smtClean="0"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200" b="1" dirty="0" smtClean="0">
                <a:latin typeface="TH SarabunIT๙" pitchFamily="34" charset="-34"/>
                <a:cs typeface="TH SarabunIT๙" pitchFamily="34" charset="-34"/>
              </a:rPr>
            </a:br>
            <a:r>
              <a:rPr lang="th-TH" sz="3200" b="1" dirty="0" smtClean="0">
                <a:latin typeface="TH SarabunIT๙" pitchFamily="34" charset="-34"/>
                <a:cs typeface="TH SarabunIT๙" pitchFamily="34" charset="-34"/>
              </a:rPr>
              <a:t>“ปฏิบัติการล้างบางผักตบชวา”</a:t>
            </a:r>
            <a:br>
              <a:rPr lang="th-TH" sz="3200" b="1" dirty="0" smtClean="0">
                <a:latin typeface="TH SarabunIT๙" pitchFamily="34" charset="-34"/>
                <a:cs typeface="TH SarabunIT๙" pitchFamily="34" charset="-34"/>
              </a:rPr>
            </a:br>
            <a:r>
              <a:rPr lang="th-TH" sz="3200" b="1" dirty="0" smtClean="0">
                <a:latin typeface="TH SarabunIT๙" pitchFamily="34" charset="-34"/>
                <a:cs typeface="TH SarabunIT๙" pitchFamily="34" charset="-34"/>
              </a:rPr>
              <a:t>อำเภอ</a:t>
            </a:r>
            <a:r>
              <a:rPr lang="th-TH" sz="3200" b="1" dirty="0">
                <a:latin typeface="TH SarabunIT๙" pitchFamily="34" charset="-34"/>
                <a:cs typeface="TH SarabunIT๙" pitchFamily="34" charset="-34"/>
              </a:rPr>
              <a:t>บางปะอิน  จังหวัดพระนครศรีอยุธยา</a:t>
            </a:r>
            <a:r>
              <a:rPr lang="en-US" sz="3200" dirty="0">
                <a:latin typeface="TH SarabunIT๙" pitchFamily="34" charset="-34"/>
                <a:cs typeface="TH SarabunIT๙" pitchFamily="34" charset="-34"/>
              </a:rPr>
              <a:t/>
            </a:r>
            <a:br>
              <a:rPr lang="en-US" sz="3200" dirty="0">
                <a:latin typeface="TH SarabunIT๙" pitchFamily="34" charset="-34"/>
                <a:cs typeface="TH SarabunIT๙" pitchFamily="34" charset="-34"/>
              </a:rPr>
            </a:br>
            <a:endParaRPr lang="th-TH" sz="3200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1600200"/>
            <a:ext cx="8147248" cy="4637112"/>
          </a:xfrm>
        </p:spPr>
        <p:txBody>
          <a:bodyPr>
            <a:noAutofit/>
          </a:bodyPr>
          <a:lstStyle/>
          <a:p>
            <a:pPr marL="0" indent="0" algn="thaiDist">
              <a:spcBef>
                <a:spcPts val="0"/>
              </a:spcBef>
              <a:buNone/>
            </a:pP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หลักการ</a:t>
            </a:r>
            <a:r>
              <a:rPr lang="th-TH" b="1" dirty="0">
                <a:latin typeface="TH SarabunIT๙" pitchFamily="34" charset="-34"/>
                <a:cs typeface="TH SarabunIT๙" pitchFamily="34" charset="-34"/>
              </a:rPr>
              <a:t>และเหตุผล</a:t>
            </a:r>
            <a:endParaRPr lang="en-US" dirty="0">
              <a:latin typeface="TH SarabunIT๙" pitchFamily="34" charset="-34"/>
              <a:cs typeface="TH SarabunIT๙" pitchFamily="34" charset="-34"/>
            </a:endParaRPr>
          </a:p>
          <a:p>
            <a:pPr marL="0" indent="0" algn="thaiDist">
              <a:spcBef>
                <a:spcPts val="0"/>
              </a:spcBef>
              <a:buNone/>
            </a:pPr>
            <a:r>
              <a:rPr lang="th-TH" dirty="0">
                <a:latin typeface="TH SarabunIT๙" pitchFamily="34" charset="-34"/>
                <a:cs typeface="TH SarabunIT๙" pitchFamily="34" charset="-34"/>
              </a:rPr>
              <a:t>	สถานการณ์อุทกภัยและภัยแล้ง เป็นภัยพิบัติที่เกิดขึ้นซ้ำซาก </a:t>
            </a: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               และ</a:t>
            </a:r>
            <a:r>
              <a:rPr lang="th-TH" dirty="0">
                <a:latin typeface="TH SarabunIT๙" pitchFamily="34" charset="-34"/>
                <a:cs typeface="TH SarabunIT๙" pitchFamily="34" charset="-34"/>
              </a:rPr>
              <a:t>เกิดขึ้นทั่วทุกพื้นที่ของประเทศ สาเหตุที่สำคัญประการหนึ่งเกิด</a:t>
            </a: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จาก             การ</a:t>
            </a:r>
            <a:r>
              <a:rPr lang="th-TH" dirty="0">
                <a:latin typeface="TH SarabunIT๙" pitchFamily="34" charset="-34"/>
                <a:cs typeface="TH SarabunIT๙" pitchFamily="34" charset="-34"/>
              </a:rPr>
              <a:t>ตื้นเขินของแม่น้ำ ลำคลอง แหล่งน้ำสาธารณะ และการขยายตัวของผักตบชวา รวมทั้งวัชพืชต่าง ๆ ที่เป็นอุปสรรคสำคัญในการแก้ไข</a:t>
            </a: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ปัญหา              การ</a:t>
            </a:r>
            <a:r>
              <a:rPr lang="th-TH" dirty="0">
                <a:latin typeface="TH SarabunIT๙" pitchFamily="34" charset="-34"/>
                <a:cs typeface="TH SarabunIT๙" pitchFamily="34" charset="-34"/>
              </a:rPr>
              <a:t>จัดการเรื่องน้ำ และบดบังทัศนียภาพของแหล่งน้ำ ซึ่ง</a:t>
            </a: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นายกรัฐมนตรี                ได้</a:t>
            </a:r>
            <a:r>
              <a:rPr lang="th-TH" dirty="0">
                <a:latin typeface="TH SarabunIT๙" pitchFamily="34" charset="-34"/>
                <a:cs typeface="TH SarabunIT๙" pitchFamily="34" charset="-34"/>
              </a:rPr>
              <a:t>สั่งการเชิงนโยบายให้การแก้ไขสถานการณ์น้ำเป็นไปในภาพรวมให้การปฏิบัติครอบคลุมทุกมิติในการบริหารจัดการน้ำ และกำจัดสิ่งกีด</a:t>
            </a: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ขวาง                   ทาง</a:t>
            </a:r>
            <a:r>
              <a:rPr lang="th-TH" dirty="0">
                <a:latin typeface="TH SarabunIT๙" pitchFamily="34" charset="-34"/>
                <a:cs typeface="TH SarabunIT๙" pitchFamily="34" charset="-34"/>
              </a:rPr>
              <a:t>น้ำที่เป็นอุปสรรคสำคัญในการแก้ไขการจัดการเรื่องน้ำ</a:t>
            </a:r>
            <a:endParaRPr lang="en-US" dirty="0">
              <a:latin typeface="TH SarabunIT๙" pitchFamily="34" charset="-34"/>
              <a:cs typeface="TH SarabunIT๙" pitchFamily="34" charset="-34"/>
            </a:endParaRPr>
          </a:p>
          <a:p>
            <a:pPr algn="thaiDist"/>
            <a:endParaRPr lang="th-TH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6542856" y="6093296"/>
            <a:ext cx="2133600" cy="365125"/>
          </a:xfrm>
        </p:spPr>
        <p:txBody>
          <a:bodyPr/>
          <a:lstStyle/>
          <a:p>
            <a:fld id="{BF445CFC-0275-478F-8D54-7040154B6DC1}" type="slidenum">
              <a:rPr lang="th-TH" sz="3200" smtClean="0">
                <a:latin typeface="TH SarabunIT๙" pitchFamily="34" charset="-34"/>
                <a:cs typeface="TH SarabunIT๙" pitchFamily="34" charset="-34"/>
              </a:rPr>
              <a:t>2</a:t>
            </a:fld>
            <a:endParaRPr lang="th-TH" sz="3200" dirty="0"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00539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67544" y="692696"/>
            <a:ext cx="8208912" cy="5616624"/>
          </a:xfrm>
        </p:spPr>
        <p:txBody>
          <a:bodyPr>
            <a:noAutofit/>
          </a:bodyPr>
          <a:lstStyle/>
          <a:p>
            <a:pPr marL="0" indent="0" algn="thaiDist">
              <a:spcBef>
                <a:spcPts val="0"/>
              </a:spcBef>
              <a:buNone/>
            </a:pP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  	กระทรวงมหาดไทย</a:t>
            </a:r>
            <a:r>
              <a:rPr lang="th-TH" dirty="0">
                <a:latin typeface="TH SarabunIT๙" pitchFamily="34" charset="-34"/>
                <a:cs typeface="TH SarabunIT๙" pitchFamily="34" charset="-34"/>
              </a:rPr>
              <a:t>ในฐานะที่เป็นหน่วยงานที่มีกลไกการ</a:t>
            </a: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ทำงาน    ใน</a:t>
            </a:r>
            <a:r>
              <a:rPr lang="th-TH" dirty="0">
                <a:latin typeface="TH SarabunIT๙" pitchFamily="34" charset="-34"/>
                <a:cs typeface="TH SarabunIT๙" pitchFamily="34" charset="-34"/>
              </a:rPr>
              <a:t>ระดับพื้นที่ จึงมีบทบาทสำคัญในการขับเคลื่อนงานตามนโยบายเร่งด่วนของรัฐบาลให้เกิดผลเป็นรูปธรรม สำหรับการกำจัดผักตบชวาและวัชพืช                ที่มีจำนวนมากในแหล่ง</a:t>
            </a: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น้ำซึ่ง</a:t>
            </a:r>
            <a:r>
              <a:rPr lang="th-TH" dirty="0">
                <a:latin typeface="TH SarabunIT๙" pitchFamily="34" charset="-34"/>
                <a:cs typeface="TH SarabunIT๙" pitchFamily="34" charset="-34"/>
              </a:rPr>
              <a:t>เป็นปัญหามาโดยตลอดนั้น จำเป็นต้องอาศัยกลไกการทำงาน</a:t>
            </a: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จากทุก</a:t>
            </a:r>
            <a:r>
              <a:rPr lang="th-TH" dirty="0">
                <a:latin typeface="TH SarabunIT๙" pitchFamily="34" charset="-34"/>
                <a:cs typeface="TH SarabunIT๙" pitchFamily="34" charset="-34"/>
              </a:rPr>
              <a:t>ภาคส่วนในรูปแบบประชารัฐ จึงจะสามารถ</a:t>
            </a: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กำจัด   ให้</a:t>
            </a:r>
            <a:r>
              <a:rPr lang="th-TH" dirty="0">
                <a:latin typeface="TH SarabunIT๙" pitchFamily="34" charset="-34"/>
                <a:cs typeface="TH SarabunIT๙" pitchFamily="34" charset="-34"/>
              </a:rPr>
              <a:t>ลดน้อยลงไปหรือหมดสิ้นไป</a:t>
            </a: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ได้ ทั้งนี้ รัฐบาลได้กำหนดแนวทาง               และมาตรการในการกำจัดผักตบชวา โดยแบ่งพื้นที่เป็น 2 ระดับ ดังนี้</a:t>
            </a:r>
          </a:p>
          <a:p>
            <a:pPr marL="0" indent="0" algn="thaiDist">
              <a:spcBef>
                <a:spcPts val="0"/>
              </a:spcBef>
              <a:buNone/>
            </a:pPr>
            <a:r>
              <a:rPr lang="th-TH" dirty="0">
                <a:latin typeface="TH SarabunIT๙" pitchFamily="34" charset="-34"/>
                <a:cs typeface="TH SarabunIT๙" pitchFamily="34" charset="-34"/>
              </a:rPr>
              <a:t>	</a:t>
            </a: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1. ในแม่น้ำสายหลัก มอบให้ กรม</a:t>
            </a:r>
            <a:r>
              <a:rPr lang="th-TH" dirty="0" err="1" smtClean="0">
                <a:latin typeface="TH SarabunIT๙" pitchFamily="34" charset="-34"/>
                <a:cs typeface="TH SarabunIT๙" pitchFamily="34" charset="-34"/>
              </a:rPr>
              <a:t>โยธาธิ</a:t>
            </a: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การและผังเมือง กรมเจ้าท่า กรมชลประทาน และกรุงเทพมหานคร เป็นหน่วยรับผิดชอบ</a:t>
            </a:r>
          </a:p>
          <a:p>
            <a:pPr marL="0" indent="0" algn="thaiDist">
              <a:spcBef>
                <a:spcPts val="0"/>
              </a:spcBef>
              <a:buNone/>
            </a:pPr>
            <a:r>
              <a:rPr lang="th-TH" dirty="0">
                <a:latin typeface="TH SarabunIT๙" pitchFamily="34" charset="-34"/>
                <a:cs typeface="TH SarabunIT๙" pitchFamily="34" charset="-34"/>
              </a:rPr>
              <a:t>	</a:t>
            </a: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2. ในแม่น้ำสายรองและแหล่งน้ำปิด มอบให้ผู้ว่าราชการจังหวัด นายอำเภอ และองค์กรปกครองส่วนท้องถิ่น เป็นหน่วยรับผิดชอบ</a:t>
            </a:r>
            <a:endParaRPr lang="th-TH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6516216" y="6093296"/>
            <a:ext cx="2133600" cy="365125"/>
          </a:xfrm>
        </p:spPr>
        <p:txBody>
          <a:bodyPr/>
          <a:lstStyle/>
          <a:p>
            <a:fld id="{BF445CFC-0275-478F-8D54-7040154B6DC1}" type="slidenum">
              <a:rPr lang="th-TH" sz="3200" smtClean="0">
                <a:latin typeface="TH SarabunIT๙" pitchFamily="34" charset="-34"/>
                <a:cs typeface="TH SarabunIT๙" pitchFamily="34" charset="-34"/>
              </a:rPr>
              <a:t>3</a:t>
            </a:fld>
            <a:endParaRPr lang="th-TH" sz="3200" dirty="0"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41492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67544" y="692696"/>
            <a:ext cx="8229600" cy="5184576"/>
          </a:xfrm>
        </p:spPr>
        <p:txBody>
          <a:bodyPr>
            <a:normAutofit fontScale="92500" lnSpcReduction="10000"/>
          </a:bodyPr>
          <a:lstStyle/>
          <a:p>
            <a:pPr marL="0" indent="0" algn="thaiDist">
              <a:buNone/>
            </a:pP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	การ</a:t>
            </a:r>
            <a:r>
              <a:rPr lang="th-TH" dirty="0">
                <a:latin typeface="TH SarabunIT๙" pitchFamily="34" charset="-34"/>
                <a:cs typeface="TH SarabunIT๙" pitchFamily="34" charset="-34"/>
              </a:rPr>
              <a:t>แก้ไขปัญหาผักตบชวา ยังเป็นนโยบายสำคัญของจังหวัดพระนครศรีอยุธยา โดยผู้ว่าราชการจังหวัดพระนครศรีอยุธยาได้มอบนโยบายให้ทุกภาคส่วนปฏิบัติราชการตามอำนาจหน้าที่เพื่อสนับสนุน</a:t>
            </a: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ยุทธศาสตร์  การ</a:t>
            </a:r>
            <a:r>
              <a:rPr lang="th-TH" dirty="0">
                <a:latin typeface="TH SarabunIT๙" pitchFamily="34" charset="-34"/>
                <a:cs typeface="TH SarabunIT๙" pitchFamily="34" charset="-34"/>
              </a:rPr>
              <a:t>พัฒนาของจังหวัดพระนครศรีอยุธยา โดยการกำจัดผักตบชวาในแม่น้ำ </a:t>
            </a: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 ลำคลองใน</a:t>
            </a:r>
            <a:r>
              <a:rPr lang="th-TH" dirty="0">
                <a:latin typeface="TH SarabunIT๙" pitchFamily="34" charset="-34"/>
                <a:cs typeface="TH SarabunIT๙" pitchFamily="34" charset="-34"/>
              </a:rPr>
              <a:t>เขตพื้นที่รับผิดชอบ และดูแลรักษาแหล่งน้ำต่าง ๆ อย่างสม่ำเสมอ อย่าให้ผักตบชวาเกิดขึ้นใหม่อีก ทั้งนี้ เพื่อขับเคลื่อนยุทธศาสตร์จังหวัด</a:t>
            </a: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พระนครศรีอยุธยา                       ให้</a:t>
            </a:r>
            <a:r>
              <a:rPr lang="th-TH" dirty="0">
                <a:latin typeface="TH SarabunIT๙" pitchFamily="34" charset="-34"/>
                <a:cs typeface="TH SarabunIT๙" pitchFamily="34" charset="-34"/>
              </a:rPr>
              <a:t>เป็นไปตามเป้าหมายและประสบ</a:t>
            </a: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ผลสำเร็จ</a:t>
            </a:r>
          </a:p>
          <a:p>
            <a:pPr marL="0" indent="0" algn="thaiDist">
              <a:buNone/>
            </a:pPr>
            <a:r>
              <a:rPr lang="th-TH" dirty="0">
                <a:latin typeface="TH SarabunIT๙" pitchFamily="34" charset="-34"/>
                <a:cs typeface="TH SarabunIT๙" pitchFamily="34" charset="-34"/>
              </a:rPr>
              <a:t>	</a:t>
            </a: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เพื่อให้การดำเนินการกำจัดผักตบชวาตามนโยบายของรัฐบาล                   เป็นไปอย่างมีประสิทธิภาพและบังเกิดผลเป็นรูปธรรม จังหวัดพระนครศรีอยุธยา โดยอำเภอบางปะอินจึงได้กำหนดแผน “ปฏิบัติการล้างบางผักตบชวา” ขึ้น โดยมีมาตรการกำจัดผักตบชวา ซึ่งแบ่งเป็น 3 ขั้นตอน ได้แก่ กำจัดใหญ่ กำจัดเล็ก           และปรับปรุงพัฒนาดูแลอย่างยั่งยืน</a:t>
            </a:r>
            <a:endParaRPr lang="th-TH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6444208" y="5805264"/>
            <a:ext cx="2133600" cy="365125"/>
          </a:xfrm>
        </p:spPr>
        <p:txBody>
          <a:bodyPr/>
          <a:lstStyle/>
          <a:p>
            <a:fld id="{BF445CFC-0275-478F-8D54-7040154B6DC1}" type="slidenum">
              <a:rPr lang="th-TH" sz="3200" smtClean="0">
                <a:latin typeface="TH SarabunIT๙" pitchFamily="34" charset="-34"/>
                <a:cs typeface="TH SarabunIT๙" pitchFamily="34" charset="-34"/>
              </a:rPr>
              <a:t>4</a:t>
            </a:fld>
            <a:endParaRPr lang="th-TH" sz="3200" dirty="0"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16449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Autofit/>
          </a:bodyPr>
          <a:lstStyle/>
          <a:p>
            <a:pPr algn="thaiDist"/>
            <a:r>
              <a:rPr lang="th-TH" sz="3200" u="sng" dirty="0" smtClean="0"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200" u="sng" dirty="0" smtClean="0">
                <a:latin typeface="TH SarabunIT๙" pitchFamily="34" charset="-34"/>
                <a:cs typeface="TH SarabunIT๙" pitchFamily="34" charset="-34"/>
              </a:rPr>
            </a:br>
            <a:r>
              <a:rPr lang="th-TH" sz="3200" u="sng" dirty="0" smtClean="0">
                <a:latin typeface="TH SarabunIT๙" pitchFamily="34" charset="-34"/>
                <a:cs typeface="TH SarabunIT๙" pitchFamily="34" charset="-34"/>
              </a:rPr>
              <a:t>ขั้นตอน</a:t>
            </a:r>
            <a:r>
              <a:rPr lang="th-TH" sz="3200" u="sng" dirty="0">
                <a:latin typeface="TH SarabunIT๙" pitchFamily="34" charset="-34"/>
                <a:cs typeface="TH SarabunIT๙" pitchFamily="34" charset="-34"/>
              </a:rPr>
              <a:t>ที่ 1 กำจัดใหญ่</a:t>
            </a:r>
            <a:r>
              <a:rPr lang="th-TH" sz="3200" dirty="0">
                <a:latin typeface="TH SarabunIT๙" pitchFamily="34" charset="-34"/>
                <a:cs typeface="TH SarabunIT๙" pitchFamily="34" charset="-34"/>
              </a:rPr>
              <a:t>  ให้องค์กรปกครองส่วนท้องถิ่นทุกแห่ง ดำเนินการกำจัดโดยใช้เครื่องจักร โดยใช้งบประมาณขององค์กรปกครองส่วนท้องถิ่น</a:t>
            </a:r>
            <a:br>
              <a:rPr lang="th-TH" sz="3200" dirty="0">
                <a:latin typeface="TH SarabunIT๙" pitchFamily="34" charset="-34"/>
                <a:cs typeface="TH SarabunIT๙" pitchFamily="34" charset="-34"/>
              </a:rPr>
            </a:br>
            <a:endParaRPr lang="th-TH" sz="320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6516216" y="5949280"/>
            <a:ext cx="2133600" cy="365125"/>
          </a:xfrm>
        </p:spPr>
        <p:txBody>
          <a:bodyPr/>
          <a:lstStyle/>
          <a:p>
            <a:fld id="{BF445CFC-0275-478F-8D54-7040154B6DC1}" type="slidenum">
              <a:rPr lang="th-TH" sz="3200" smtClean="0">
                <a:latin typeface="TH SarabunIT๙" pitchFamily="34" charset="-34"/>
                <a:cs typeface="TH SarabunIT๙" pitchFamily="34" charset="-34"/>
              </a:rPr>
              <a:t>5</a:t>
            </a:fld>
            <a:endParaRPr lang="th-TH" sz="3200" dirty="0"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12" name="Picture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2000" contras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3861048"/>
            <a:ext cx="2520280" cy="1813417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3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4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9872" y="3861048"/>
            <a:ext cx="2464505" cy="180020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3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4000"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56176" y="3861048"/>
            <a:ext cx="2384826" cy="180020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3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35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1727651"/>
            <a:ext cx="2448272" cy="1845365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3"/>
          <p:cNvPicPr/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37000"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22637" y="1727651"/>
            <a:ext cx="2498725" cy="1876425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3"/>
          <p:cNvPicPr/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8738" y="1727651"/>
            <a:ext cx="2442264" cy="188214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68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6686872" y="5949280"/>
            <a:ext cx="2133600" cy="365125"/>
          </a:xfrm>
        </p:spPr>
        <p:txBody>
          <a:bodyPr/>
          <a:lstStyle/>
          <a:p>
            <a:fld id="{BF445CFC-0275-478F-8D54-7040154B6DC1}" type="slidenum">
              <a:rPr lang="th-TH" sz="3200" smtClean="0">
                <a:latin typeface="TH SarabunIT๙" pitchFamily="34" charset="-34"/>
                <a:cs typeface="TH SarabunIT๙" pitchFamily="34" charset="-34"/>
              </a:rPr>
              <a:t>6</a:t>
            </a:fld>
            <a:endParaRPr lang="th-TH" sz="3200" dirty="0"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5" name="Picture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1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1" y="476672"/>
            <a:ext cx="2592289" cy="1656184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6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92373" y="476673"/>
            <a:ext cx="2455544" cy="1656184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3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7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3543" y="476672"/>
            <a:ext cx="2592288" cy="1656185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37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76872"/>
            <a:ext cx="2592289" cy="17281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9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590" y="2276872"/>
            <a:ext cx="2476327" cy="17515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9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543" y="2276872"/>
            <a:ext cx="2592288" cy="17276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38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49080"/>
            <a:ext cx="2592289" cy="16561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111" y="4149080"/>
            <a:ext cx="2599719" cy="16561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589" y="4149080"/>
            <a:ext cx="2476327" cy="16561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1887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67544" y="692696"/>
            <a:ext cx="8229600" cy="5328592"/>
          </a:xfrm>
        </p:spPr>
        <p:txBody>
          <a:bodyPr>
            <a:normAutofit lnSpcReduction="10000"/>
          </a:bodyPr>
          <a:lstStyle/>
          <a:p>
            <a:pPr marL="0" indent="0" algn="thaiDist">
              <a:spcBef>
                <a:spcPts val="600"/>
              </a:spcBef>
              <a:buNone/>
            </a:pPr>
            <a:r>
              <a:rPr lang="th-TH" u="sng" dirty="0" smtClean="0">
                <a:latin typeface="TH SarabunIT๙" pitchFamily="34" charset="-34"/>
                <a:cs typeface="TH SarabunIT๙" pitchFamily="34" charset="-34"/>
              </a:rPr>
              <a:t>ขั้นตอน</a:t>
            </a:r>
            <a:r>
              <a:rPr lang="th-TH" u="sng" dirty="0">
                <a:latin typeface="TH SarabunIT๙" pitchFamily="34" charset="-34"/>
                <a:cs typeface="TH SarabunIT๙" pitchFamily="34" charset="-34"/>
              </a:rPr>
              <a:t>ที่ 2 กำจัด</a:t>
            </a:r>
            <a:r>
              <a:rPr lang="th-TH" u="sng" dirty="0" smtClean="0">
                <a:latin typeface="TH SarabunIT๙" pitchFamily="34" charset="-34"/>
                <a:cs typeface="TH SarabunIT๙" pitchFamily="34" charset="-34"/>
              </a:rPr>
              <a:t>เล็ก</a:t>
            </a: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dirty="0">
                <a:latin typeface="TH SarabunIT๙" pitchFamily="34" charset="-34"/>
                <a:cs typeface="TH SarabunIT๙" pitchFamily="34" charset="-34"/>
              </a:rPr>
              <a:t>ที่ได้วางแผนไว้คือ </a:t>
            </a:r>
            <a:r>
              <a:rPr lang="th-TH" b="1" dirty="0">
                <a:latin typeface="TH SarabunIT๙" pitchFamily="34" charset="-34"/>
                <a:cs typeface="TH SarabunIT๙" pitchFamily="34" charset="-34"/>
              </a:rPr>
              <a:t>“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การจำกัดพื้นที่</a:t>
            </a:r>
            <a:r>
              <a:rPr lang="th-TH" b="1" dirty="0">
                <a:latin typeface="TH SarabunIT๙" pitchFamily="34" charset="-34"/>
                <a:cs typeface="TH SarabunIT๙" pitchFamily="34" charset="-34"/>
              </a:rPr>
              <a:t>ของผักตบชวา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”                 </a:t>
            </a:r>
            <a:r>
              <a:rPr lang="th-TH" dirty="0">
                <a:latin typeface="TH SarabunIT๙" pitchFamily="34" charset="-34"/>
                <a:cs typeface="TH SarabunIT๙" pitchFamily="34" charset="-34"/>
              </a:rPr>
              <a:t>โดยการจัดวางทุ่นกั้นให้ขึ้นลงตามระดับน้ำ ใช้งบประมาณของ</a:t>
            </a:r>
            <a:r>
              <a:rPr lang="th-TH">
                <a:latin typeface="TH SarabunIT๙" pitchFamily="34" charset="-34"/>
                <a:cs typeface="TH SarabunIT๙" pitchFamily="34" charset="-34"/>
              </a:rPr>
              <a:t>องค์กร</a:t>
            </a:r>
            <a:r>
              <a:rPr lang="th-TH" smtClean="0">
                <a:latin typeface="TH SarabunIT๙" pitchFamily="34" charset="-34"/>
                <a:cs typeface="TH SarabunIT๙" pitchFamily="34" charset="-34"/>
              </a:rPr>
              <a:t>ปกครองส่วน</a:t>
            </a:r>
            <a:r>
              <a:rPr lang="th-TH" dirty="0">
                <a:latin typeface="TH SarabunIT๙" pitchFamily="34" charset="-34"/>
                <a:cs typeface="TH SarabunIT๙" pitchFamily="34" charset="-34"/>
              </a:rPr>
              <a:t>ท้องถิ่น มีแนวทางการวางทุ่น ดังนี้</a:t>
            </a:r>
          </a:p>
          <a:p>
            <a:pPr marL="0" indent="0" algn="thaiDist">
              <a:spcBef>
                <a:spcPts val="600"/>
              </a:spcBef>
              <a:buNone/>
            </a:pPr>
            <a:r>
              <a:rPr lang="th-TH" dirty="0">
                <a:latin typeface="TH SarabunIT๙" pitchFamily="34" charset="-34"/>
                <a:cs typeface="TH SarabunIT๙" pitchFamily="34" charset="-34"/>
              </a:rPr>
              <a:t>     1) วางทุ่นกั้นตามลำคลองรอบเขตอำเภอ และระหว่างแม่น้ำ</a:t>
            </a: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เจ้าพระยา               กับ</a:t>
            </a:r>
            <a:r>
              <a:rPr lang="th-TH" dirty="0">
                <a:latin typeface="TH SarabunIT๙" pitchFamily="34" charset="-34"/>
                <a:cs typeface="TH SarabunIT๙" pitchFamily="34" charset="-34"/>
              </a:rPr>
              <a:t>ลำคลองสาขา ทั้ง 2 ฝั่งแม่น้ำ</a:t>
            </a:r>
          </a:p>
          <a:p>
            <a:pPr marL="0" indent="0" algn="thaiDist">
              <a:spcBef>
                <a:spcPts val="600"/>
              </a:spcBef>
              <a:buNone/>
            </a:pPr>
            <a:r>
              <a:rPr lang="th-TH" dirty="0">
                <a:latin typeface="TH SarabunIT๙" pitchFamily="34" charset="-34"/>
                <a:cs typeface="TH SarabunIT๙" pitchFamily="34" charset="-34"/>
              </a:rPr>
              <a:t>     2) วางทุ่นกั้นตามลำคลอง ระหว่างองค์กรปกครองส่วนท้องถิ่นแต่ละ</a:t>
            </a: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แห่ง                ใน</a:t>
            </a:r>
            <a:r>
              <a:rPr lang="th-TH" dirty="0">
                <a:latin typeface="TH SarabunIT๙" pitchFamily="34" charset="-34"/>
                <a:cs typeface="TH SarabunIT๙" pitchFamily="34" charset="-34"/>
              </a:rPr>
              <a:t>เขตพื้นที่</a:t>
            </a: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อำเภอ</a:t>
            </a:r>
          </a:p>
          <a:p>
            <a:pPr marL="0" indent="0" algn="thaiDist">
              <a:spcBef>
                <a:spcPts val="600"/>
              </a:spcBef>
              <a:buNone/>
            </a:pP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     3</a:t>
            </a:r>
            <a:r>
              <a:rPr lang="th-TH" dirty="0">
                <a:latin typeface="TH SarabunIT๙" pitchFamily="34" charset="-34"/>
                <a:cs typeface="TH SarabunIT๙" pitchFamily="34" charset="-34"/>
              </a:rPr>
              <a:t>) วางทุ่นกั้นตามลำคลอง แบ่งแยกเป็นรายหมู่บ้าน/ชุมชน โดยให้กำนัน ผู้ใหญ่บ้าน ฯลฯ ในแต่ละหมู่บ้าน นำพี่น้องประชาชนโดยการมีส่วนร่วมช่วยกันเก็บผักตบชวาที่ยังหลงเหลืออยู่จากการกำจัดใหญ่ให้หมดสิ้นไป ป้องกันไม่ให้ผักตบชวาเติบโตและขยายพันธุ์ได้อีก</a:t>
            </a:r>
          </a:p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6516216" y="5949280"/>
            <a:ext cx="2133600" cy="365125"/>
          </a:xfrm>
        </p:spPr>
        <p:txBody>
          <a:bodyPr/>
          <a:lstStyle/>
          <a:p>
            <a:fld id="{BF445CFC-0275-478F-8D54-7040154B6DC1}" type="slidenum">
              <a:rPr lang="th-TH" sz="3200" smtClean="0">
                <a:latin typeface="TH SarabunIT๙" pitchFamily="34" charset="-34"/>
                <a:cs typeface="TH SarabunIT๙" pitchFamily="34" charset="-34"/>
              </a:rPr>
              <a:t>7</a:t>
            </a:fld>
            <a:endParaRPr lang="th-TH" sz="3200" dirty="0"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14078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pPr algn="l"/>
            <a:r>
              <a:rPr lang="th-TH" sz="3200" dirty="0">
                <a:latin typeface="TH SarabunIT๙" pitchFamily="34" charset="-34"/>
                <a:cs typeface="TH SarabunIT๙" pitchFamily="34" charset="-34"/>
              </a:rPr>
              <a:t>“</a:t>
            </a:r>
            <a:r>
              <a:rPr lang="th-TH" sz="3200" dirty="0" smtClean="0">
                <a:latin typeface="TH SarabunIT๙" pitchFamily="34" charset="-34"/>
                <a:cs typeface="TH SarabunIT๙" pitchFamily="34" charset="-34"/>
              </a:rPr>
              <a:t>การจำกัดพื้นที่</a:t>
            </a:r>
            <a:r>
              <a:rPr lang="th-TH" sz="3200" dirty="0">
                <a:latin typeface="TH SarabunIT๙" pitchFamily="34" charset="-34"/>
                <a:cs typeface="TH SarabunIT๙" pitchFamily="34" charset="-34"/>
              </a:rPr>
              <a:t>ของผักตบชวา” </a:t>
            </a:r>
            <a:r>
              <a:rPr lang="th-TH" sz="3200" dirty="0" smtClean="0">
                <a:latin typeface="TH SarabunIT๙" pitchFamily="34" charset="-34"/>
                <a:cs typeface="TH SarabunIT๙" pitchFamily="34" charset="-34"/>
              </a:rPr>
              <a:t>โดยการวางทุ่น</a:t>
            </a:r>
            <a:endParaRPr lang="th-TH" sz="3200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6668115" y="6021288"/>
            <a:ext cx="2133600" cy="365125"/>
          </a:xfrm>
        </p:spPr>
        <p:txBody>
          <a:bodyPr/>
          <a:lstStyle/>
          <a:p>
            <a:fld id="{BF445CFC-0275-478F-8D54-7040154B6DC1}" type="slidenum">
              <a:rPr lang="th-TH" sz="3200" smtClean="0">
                <a:latin typeface="TH SarabunIT๙" pitchFamily="34" charset="-34"/>
                <a:cs typeface="TH SarabunIT๙" pitchFamily="34" charset="-34"/>
              </a:rPr>
              <a:t>8</a:t>
            </a:fld>
            <a:endParaRPr lang="th-TH" sz="3200" dirty="0"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10" name="Picture 3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6000"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1196752"/>
            <a:ext cx="2016223" cy="1512168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3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9793" y="1196752"/>
            <a:ext cx="2088231" cy="1512168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9000"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65013" y="2863489"/>
            <a:ext cx="2127267" cy="1501615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3"/>
          <p:cNvPicPr>
            <a:picLocks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6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94242" y="1196751"/>
            <a:ext cx="1512168" cy="2160241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รูปภาพ 16"/>
          <p:cNvPicPr/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1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4210" y="2899079"/>
            <a:ext cx="2031565" cy="14660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8" name="Picture 3"/>
          <p:cNvPicPr/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7000" contras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4209" y="4509120"/>
            <a:ext cx="2031565" cy="1512167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รูปภาพ 18" descr="18261.jpg"/>
          <p:cNvPicPr/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33000" contras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9793" y="2905233"/>
            <a:ext cx="2111421" cy="1459871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3"/>
          <p:cNvPicPr/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1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65013" y="1196752"/>
            <a:ext cx="2127267" cy="1512168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3"/>
          <p:cNvPicPr/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35000" contras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94242" y="3717032"/>
            <a:ext cx="1512168" cy="2013081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Picture 3"/>
          <p:cNvPicPr/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16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9793" y="4460629"/>
            <a:ext cx="2111421" cy="1560658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3"/>
          <p:cNvPicPr/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3446" y="4509120"/>
            <a:ext cx="2108833" cy="1512167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3904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pPr algn="l"/>
            <a:r>
              <a:rPr lang="th-TH" sz="3200" dirty="0">
                <a:latin typeface="TH SarabunIT๙" pitchFamily="34" charset="-34"/>
                <a:cs typeface="TH SarabunIT๙" pitchFamily="34" charset="-34"/>
              </a:rPr>
              <a:t>“กา</a:t>
            </a:r>
            <a:r>
              <a:rPr lang="th-TH" sz="3200" dirty="0" smtClean="0">
                <a:latin typeface="TH SarabunIT๙" pitchFamily="34" charset="-34"/>
                <a:cs typeface="TH SarabunIT๙" pitchFamily="34" charset="-34"/>
              </a:rPr>
              <a:t>รมีส่วนร่วมช่วยเก็บผักตบชวา ของประชาชน”</a:t>
            </a:r>
            <a:endParaRPr lang="th-TH" sz="3200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6668115" y="6021288"/>
            <a:ext cx="2133600" cy="365125"/>
          </a:xfrm>
        </p:spPr>
        <p:txBody>
          <a:bodyPr/>
          <a:lstStyle/>
          <a:p>
            <a:fld id="{BF445CFC-0275-478F-8D54-7040154B6DC1}" type="slidenum">
              <a:rPr lang="th-TH" sz="3200" smtClean="0">
                <a:solidFill>
                  <a:prstClr val="black">
                    <a:tint val="75000"/>
                  </a:prstClr>
                </a:solidFill>
                <a:latin typeface="TH SarabunIT๙" pitchFamily="34" charset="-34"/>
                <a:cs typeface="TH SarabunIT๙" pitchFamily="34" charset="-34"/>
              </a:rPr>
              <a:pPr/>
              <a:t>9</a:t>
            </a:fld>
            <a:endParaRPr lang="th-TH" sz="3200" dirty="0">
              <a:solidFill>
                <a:prstClr val="black">
                  <a:tint val="75000"/>
                </a:prstClr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10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3" y="1196752"/>
            <a:ext cx="2016222" cy="1512168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9793" y="1196752"/>
            <a:ext cx="2111421" cy="1512168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65013" y="2905206"/>
            <a:ext cx="2127267" cy="1459897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94242" y="1700808"/>
            <a:ext cx="1512168" cy="1728192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รูปภาพ 1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4210" y="2905234"/>
            <a:ext cx="2031565" cy="14598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8" name="Picture 3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4209" y="4460629"/>
            <a:ext cx="2031565" cy="1560658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รูปภาพ 18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3" y="2905234"/>
            <a:ext cx="2111421" cy="1459869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3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65013" y="1196752"/>
            <a:ext cx="2127267" cy="1512167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3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94242" y="3931376"/>
            <a:ext cx="1512168" cy="1729872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Picture 3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15651" y="4460629"/>
            <a:ext cx="2079704" cy="1560658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3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65013" y="4509120"/>
            <a:ext cx="2127267" cy="1512167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7214398"/>
      </p:ext>
    </p:extLst>
  </p:cSld>
  <p:clrMapOvr>
    <a:masterClrMapping/>
  </p:clrMapOvr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</TotalTime>
  <Words>520</Words>
  <Application>Microsoft Office PowerPoint</Application>
  <PresentationFormat>นำเสนอทางหน้าจอ (4:3)</PresentationFormat>
  <Paragraphs>39</Paragraphs>
  <Slides>14</Slides>
  <Notes>2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14</vt:i4>
      </vt:variant>
    </vt:vector>
  </HeadingPairs>
  <TitlesOfParts>
    <vt:vector size="15" baseType="lpstr">
      <vt:lpstr>ชุดรูปแบบของ Office</vt:lpstr>
      <vt:lpstr>งานนำเสนอ PowerPoint</vt:lpstr>
      <vt:lpstr> “ปฏิบัติการล้างบางผักตบชวา” อำเภอบางปะอิน  จังหวัดพระนครศรีอยุธยา </vt:lpstr>
      <vt:lpstr>งานนำเสนอ PowerPoint</vt:lpstr>
      <vt:lpstr>งานนำเสนอ PowerPoint</vt:lpstr>
      <vt:lpstr> ขั้นตอนที่ 1 กำจัดใหญ่  ให้องค์กรปกครองส่วนท้องถิ่นทุกแห่ง ดำเนินการกำจัดโดยใช้เครื่องจักร โดยใช้งบประมาณขององค์กรปกครองส่วนท้องถิ่น </vt:lpstr>
      <vt:lpstr>งานนำเสนอ PowerPoint</vt:lpstr>
      <vt:lpstr>งานนำเสนอ PowerPoint</vt:lpstr>
      <vt:lpstr>“การจำกัดพื้นที่ของผักตบชวา” โดยการวางทุ่น</vt:lpstr>
      <vt:lpstr>“การมีส่วนร่วมช่วยเก็บผักตบชวา ของประชาชน”</vt:lpstr>
      <vt:lpstr>งานนำเสนอ PowerPoint</vt:lpstr>
      <vt:lpstr>มาตรการดูแลรักษาแหล่งน้ำ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ปฏิบัติการล้างบางผักตบชวา อำเภอบางปะอิน  จังหวัดพระนครศรีอยุธยา </dc:title>
  <dc:creator>WIN7</dc:creator>
  <cp:lastModifiedBy>DLA-USER</cp:lastModifiedBy>
  <cp:revision>133</cp:revision>
  <cp:lastPrinted>2017-04-20T09:36:05Z</cp:lastPrinted>
  <dcterms:created xsi:type="dcterms:W3CDTF">2017-04-11T08:25:05Z</dcterms:created>
  <dcterms:modified xsi:type="dcterms:W3CDTF">2017-06-01T07:21:27Z</dcterms:modified>
</cp:coreProperties>
</file>