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7"/>
  </p:notesMasterIdLst>
  <p:handoutMasterIdLst>
    <p:handoutMasterId r:id="rId28"/>
  </p:handoutMasterIdLst>
  <p:sldIdLst>
    <p:sldId id="256" r:id="rId2"/>
    <p:sldId id="704" r:id="rId3"/>
    <p:sldId id="708" r:id="rId4"/>
    <p:sldId id="705" r:id="rId5"/>
    <p:sldId id="706" r:id="rId6"/>
    <p:sldId id="707" r:id="rId7"/>
    <p:sldId id="720" r:id="rId8"/>
    <p:sldId id="721" r:id="rId9"/>
    <p:sldId id="709" r:id="rId10"/>
    <p:sldId id="710" r:id="rId11"/>
    <p:sldId id="715" r:id="rId12"/>
    <p:sldId id="638" r:id="rId13"/>
    <p:sldId id="641" r:id="rId14"/>
    <p:sldId id="642" r:id="rId15"/>
    <p:sldId id="644" r:id="rId16"/>
    <p:sldId id="724" r:id="rId17"/>
    <p:sldId id="722" r:id="rId18"/>
    <p:sldId id="723" r:id="rId19"/>
    <p:sldId id="655" r:id="rId20"/>
    <p:sldId id="658" r:id="rId21"/>
    <p:sldId id="725" r:id="rId22"/>
    <p:sldId id="726" r:id="rId23"/>
    <p:sldId id="661" r:id="rId24"/>
    <p:sldId id="662" r:id="rId25"/>
    <p:sldId id="668" r:id="rId26"/>
  </p:sldIdLst>
  <p:sldSz cx="9144000" cy="6858000" type="screen4x3"/>
  <p:notesSz cx="6888163" cy="100203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00CC"/>
    <a:srgbClr val="DDC9F3"/>
    <a:srgbClr val="FFFFFF"/>
    <a:srgbClr val="FFCC66"/>
    <a:srgbClr val="FFCCFF"/>
    <a:srgbClr val="FF9900"/>
    <a:srgbClr val="FF33CC"/>
    <a:srgbClr val="FFCC99"/>
    <a:srgbClr val="80F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054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6B7AF3F9-F3F0-4B95-80B8-817258D1CB5F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841F640-DB54-47FE-82E8-80133040C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512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581AF23-B80B-48F9-84B6-4486ACC8650E}" type="datetimeFigureOut">
              <a:rPr lang="th-TH" smtClean="0"/>
              <a:t>14/03/61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3FC1B5D-B2BB-4929-A070-ABA0C37869A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3501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CF5BB-F786-4BB1-BD5E-F2756DA041D2}" type="datetimeFigureOut">
              <a:rPr lang="th-TH" smtClean="0"/>
              <a:pPr/>
              <a:t>14/03/61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F067-3D85-410C-B7D2-60BCA79F670C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CF5BB-F786-4BB1-BD5E-F2756DA041D2}" type="datetimeFigureOut">
              <a:rPr lang="th-TH" smtClean="0"/>
              <a:pPr/>
              <a:t>14/03/61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F067-3D85-410C-B7D2-60BCA79F670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CF5BB-F786-4BB1-BD5E-F2756DA041D2}" type="datetimeFigureOut">
              <a:rPr lang="th-TH" smtClean="0"/>
              <a:pPr/>
              <a:t>14/03/61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F067-3D85-410C-B7D2-60BCA79F670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CF5BB-F786-4BB1-BD5E-F2756DA041D2}" type="datetimeFigureOut">
              <a:rPr lang="th-TH" smtClean="0"/>
              <a:pPr/>
              <a:t>14/03/61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F067-3D85-410C-B7D2-60BCA79F670C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CF5BB-F786-4BB1-BD5E-F2756DA041D2}" type="datetimeFigureOut">
              <a:rPr lang="th-TH" smtClean="0"/>
              <a:pPr/>
              <a:t>14/03/61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F067-3D85-410C-B7D2-60BCA79F670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CF5BB-F786-4BB1-BD5E-F2756DA041D2}" type="datetimeFigureOut">
              <a:rPr lang="th-TH" smtClean="0"/>
              <a:pPr/>
              <a:t>14/03/61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F067-3D85-410C-B7D2-60BCA79F670C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CF5BB-F786-4BB1-BD5E-F2756DA041D2}" type="datetimeFigureOut">
              <a:rPr lang="th-TH" smtClean="0"/>
              <a:pPr/>
              <a:t>14/03/61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F067-3D85-410C-B7D2-60BCA79F670C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CF5BB-F786-4BB1-BD5E-F2756DA041D2}" type="datetimeFigureOut">
              <a:rPr lang="th-TH" smtClean="0"/>
              <a:pPr/>
              <a:t>14/03/61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F067-3D85-410C-B7D2-60BCA79F670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CF5BB-F786-4BB1-BD5E-F2756DA041D2}" type="datetimeFigureOut">
              <a:rPr lang="th-TH" smtClean="0"/>
              <a:pPr/>
              <a:t>14/03/61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F067-3D85-410C-B7D2-60BCA79F670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CF5BB-F786-4BB1-BD5E-F2756DA041D2}" type="datetimeFigureOut">
              <a:rPr lang="th-TH" smtClean="0"/>
              <a:pPr/>
              <a:t>14/03/61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F067-3D85-410C-B7D2-60BCA79F670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CF5BB-F786-4BB1-BD5E-F2756DA041D2}" type="datetimeFigureOut">
              <a:rPr lang="th-TH" smtClean="0"/>
              <a:pPr/>
              <a:t>14/03/61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F067-3D85-410C-B7D2-60BCA79F670C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E4CF5BB-F786-4BB1-BD5E-F2756DA041D2}" type="datetimeFigureOut">
              <a:rPr lang="th-TH" smtClean="0"/>
              <a:pPr/>
              <a:t>14/03/61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613F067-3D85-410C-B7D2-60BCA79F670C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split orient="vert"/>
  </p:transition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3564" y="620688"/>
            <a:ext cx="2420888" cy="24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สี่เหลี่ยมมุมมน 3"/>
          <p:cNvSpPr/>
          <p:nvPr/>
        </p:nvSpPr>
        <p:spPr>
          <a:xfrm>
            <a:off x="248417" y="3212976"/>
            <a:ext cx="8640960" cy="252771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solidFill>
                  <a:schemeClr val="accent1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สรุปผลการปฏิบัติงานด้านความมั่นคง</a:t>
            </a:r>
          </a:p>
          <a:p>
            <a:pPr algn="ctr"/>
            <a:r>
              <a:rPr lang="th-TH" sz="4400" b="1" dirty="0">
                <a:solidFill>
                  <a:schemeClr val="accent1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อำเภอบางละมุง  จังหวัดชลบุรี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96944" cy="1143000"/>
          </a:xfrm>
        </p:spPr>
        <p:txBody>
          <a:bodyPr/>
          <a:lstStyle/>
          <a:p>
            <a:pPr marL="0" indent="0">
              <a:buNone/>
            </a:pPr>
            <a:r>
              <a:rPr lang="th-TH" sz="3600" dirty="0"/>
              <a:t>5.โครงการทวงคืนผืนป่าตามนโยบายของรัฐบาล  และการปลูกป่าทดแทน</a:t>
            </a:r>
            <a:r>
              <a:rPr lang="th-TH" sz="3600" dirty="0" err="1"/>
              <a:t>เพื้อ</a:t>
            </a:r>
            <a:r>
              <a:rPr lang="th-TH" sz="3600" dirty="0"/>
              <a:t>ฟื้นฟูสภาพป่า</a:t>
            </a:r>
            <a:endParaRPr lang="en-US" sz="3600" dirty="0"/>
          </a:p>
        </p:txBody>
      </p:sp>
      <p:pic>
        <p:nvPicPr>
          <p:cNvPr id="7170" name="Picture 2" descr="D:\1 สค60\150107996268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4104456" cy="307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New folder (3)\20151101_141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8800"/>
            <a:ext cx="3456384" cy="252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1 สค60\15012242553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t="26802" b="17369"/>
          <a:stretch/>
        </p:blipFill>
        <p:spPr bwMode="auto">
          <a:xfrm>
            <a:off x="2987824" y="3356992"/>
            <a:ext cx="3184362" cy="257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1 สค60\15012263644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" y="4293096"/>
            <a:ext cx="275414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908140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New folder (3)\1470830096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14" y="4432102"/>
            <a:ext cx="3948361" cy="222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\Desktop\New folder (3)\1471167962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37112"/>
            <a:ext cx="3930559" cy="221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มุมมน 4"/>
          <p:cNvSpPr/>
          <p:nvPr/>
        </p:nvSpPr>
        <p:spPr>
          <a:xfrm>
            <a:off x="2942105" y="188640"/>
            <a:ext cx="3665894" cy="6429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3200" b="1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3200" b="1" dirty="0">
                <a:solidFill>
                  <a:schemeClr val="bg2">
                    <a:lumMod val="25000"/>
                  </a:schemeClr>
                </a:solidFill>
                <a:latin typeface="AngsanaUPC" pitchFamily="18" charset="-34"/>
                <a:cs typeface="AngsanaUPC" pitchFamily="18" charset="-34"/>
              </a:rPr>
              <a:t>ปลูกป่า</a:t>
            </a:r>
            <a:endParaRPr lang="th-TH" sz="3200" b="1" dirty="0">
              <a:solidFill>
                <a:srgbClr val="002060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8194" name="Picture 2" descr="D:\1 สค60\15012263911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36" y="831582"/>
            <a:ext cx="5133631" cy="342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445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4"/>
          <p:cNvSpPr/>
          <p:nvPr/>
        </p:nvSpPr>
        <p:spPr>
          <a:xfrm>
            <a:off x="899592" y="404664"/>
            <a:ext cx="7704145" cy="259228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C000"/>
              </a:buClr>
            </a:pPr>
            <a:r>
              <a:rPr lang="th-TH" sz="4000" b="1" dirty="0">
                <a:latin typeface="AngsanaUPC" pitchFamily="18" charset="-34"/>
                <a:cs typeface="AngsanaUPC" pitchFamily="18" charset="-34"/>
              </a:rPr>
              <a:t>6. โครงการจัดระเบียบรถจักรยานยนต์สาธารณะ</a:t>
            </a:r>
          </a:p>
          <a:p>
            <a:pPr algn="ctr"/>
            <a:r>
              <a:rPr lang="th-TH" sz="4000" b="1" dirty="0">
                <a:latin typeface="AngsanaUPC" pitchFamily="18" charset="-34"/>
                <a:cs typeface="AngsanaUPC" pitchFamily="18" charset="-34"/>
              </a:rPr>
              <a:t>ในเขตอำเภอบางละมุง “คืนความสุขให้คนในชาติ”</a:t>
            </a:r>
            <a:endParaRPr lang="en-US" sz="4000" dirty="0">
              <a:latin typeface="AngsanaUPC" pitchFamily="18" charset="-34"/>
              <a:cs typeface="AngsanaUPC" pitchFamily="18" charset="-34"/>
            </a:endParaRPr>
          </a:p>
          <a:p>
            <a:pPr algn="ctr"/>
            <a:endParaRPr 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สี่เหลี่ยมมุมมน 4"/>
          <p:cNvSpPr/>
          <p:nvPr/>
        </p:nvSpPr>
        <p:spPr>
          <a:xfrm>
            <a:off x="864440" y="3140968"/>
            <a:ext cx="7884023" cy="32403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b="1" dirty="0">
                <a:latin typeface="AngsanaUPC" pitchFamily="18" charset="-34"/>
                <a:cs typeface="AngsanaUPC" pitchFamily="18" charset="-34"/>
              </a:rPr>
              <a:t>จังหวัดชลบุรีได้มีคำสั่งแต่งตั้งคณะอนุกรรมการประจำท้องที่อำเภอบางละมุง โดยมอบหมายให้มีหน้าที่และความรับผิดชอบเกี่ยวกับการดำเนินการจัดระเบียบรถจักรยานยนต์สาธารณะในเขตพื้นที่อำเภอบางละมุงให้เป็นไปด้วยความเรียบร้อย </a:t>
            </a:r>
            <a:endParaRPr lang="en-US" sz="3600" b="1" dirty="0">
              <a:latin typeface="AngsanaUPC" pitchFamily="18" charset="-34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7566239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https://encrypted-tbn1.gstatic.com/images?q=tbn:ANd9GcRpTjf1xDiXiflRDQfbrzBatxGvOQAVCSL0i7RVkNvp7JW9S7W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89210" y="2554941"/>
            <a:ext cx="7696200" cy="310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AngsanaUPC" pitchFamily="18" charset="-34"/>
                <a:cs typeface="AngsanaUPC" pitchFamily="18" charset="-34"/>
              </a:rPr>
              <a:t>1) เขต </a:t>
            </a:r>
            <a:r>
              <a:rPr lang="th-TH" b="1" dirty="0" err="1">
                <a:latin typeface="AngsanaUPC" pitchFamily="18" charset="-34"/>
                <a:cs typeface="AngsanaUPC" pitchFamily="18" charset="-34"/>
              </a:rPr>
              <a:t>สภ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.เมืองพัทยา 	มี</a:t>
            </a:r>
            <a:r>
              <a:rPr lang="th-TH" b="1" dirty="0" err="1">
                <a:latin typeface="AngsanaUPC" pitchFamily="18" charset="-34"/>
                <a:cs typeface="AngsanaUPC" pitchFamily="18" charset="-34"/>
              </a:rPr>
              <a:t>วิน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 712 </a:t>
            </a:r>
            <a:r>
              <a:rPr lang="th-TH" b="1" dirty="0" err="1">
                <a:latin typeface="AngsanaUPC" pitchFamily="18" charset="-34"/>
                <a:cs typeface="AngsanaUPC" pitchFamily="18" charset="-34"/>
              </a:rPr>
              <a:t>วิน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 	ผู้ขับขี่  9,199 คน</a:t>
            </a:r>
          </a:p>
          <a:p>
            <a:pPr marL="457200" indent="-457200"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AngsanaUPC" pitchFamily="18" charset="-34"/>
                <a:cs typeface="AngsanaUPC" pitchFamily="18" charset="-34"/>
              </a:rPr>
              <a:t>2) เขต </a:t>
            </a:r>
            <a:r>
              <a:rPr lang="th-TH" b="1" dirty="0" err="1">
                <a:latin typeface="AngsanaUPC" pitchFamily="18" charset="-34"/>
                <a:cs typeface="AngsanaUPC" pitchFamily="18" charset="-34"/>
              </a:rPr>
              <a:t>สภ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.บางละมุง 	มี</a:t>
            </a:r>
            <a:r>
              <a:rPr lang="th-TH" b="1" dirty="0" err="1">
                <a:latin typeface="AngsanaUPC" pitchFamily="18" charset="-34"/>
                <a:cs typeface="AngsanaUPC" pitchFamily="18" charset="-34"/>
              </a:rPr>
              <a:t>วิน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 125 </a:t>
            </a:r>
            <a:r>
              <a:rPr lang="th-TH" b="1" dirty="0" err="1">
                <a:latin typeface="AngsanaUPC" pitchFamily="18" charset="-34"/>
                <a:cs typeface="AngsanaUPC" pitchFamily="18" charset="-34"/>
              </a:rPr>
              <a:t>วิน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	ผู้ขับขี่  1,245 คน</a:t>
            </a:r>
          </a:p>
          <a:p>
            <a:pPr marL="457200" indent="-457200"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AngsanaUPC" pitchFamily="18" charset="-34"/>
                <a:cs typeface="AngsanaUPC" pitchFamily="18" charset="-34"/>
              </a:rPr>
              <a:t>3) เขต </a:t>
            </a:r>
            <a:r>
              <a:rPr lang="th-TH" b="1" dirty="0" err="1">
                <a:latin typeface="AngsanaUPC" pitchFamily="18" charset="-34"/>
                <a:cs typeface="AngsanaUPC" pitchFamily="18" charset="-34"/>
              </a:rPr>
              <a:t>สภ.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หนองปรือ	มี</a:t>
            </a:r>
            <a:r>
              <a:rPr lang="th-TH" b="1" dirty="0" err="1">
                <a:latin typeface="AngsanaUPC" pitchFamily="18" charset="-34"/>
                <a:cs typeface="AngsanaUPC" pitchFamily="18" charset="-34"/>
              </a:rPr>
              <a:t>วิน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   90 </a:t>
            </a:r>
            <a:r>
              <a:rPr lang="th-TH" b="1" dirty="0" err="1">
                <a:latin typeface="AngsanaUPC" pitchFamily="18" charset="-34"/>
                <a:cs typeface="AngsanaUPC" pitchFamily="18" charset="-34"/>
              </a:rPr>
              <a:t>วิน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 	ผู้ขับขี่    795 คน</a:t>
            </a:r>
          </a:p>
          <a:p>
            <a:pPr marL="457200" indent="-457200"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AngsanaUPC" pitchFamily="18" charset="-34"/>
                <a:cs typeface="AngsanaUPC" pitchFamily="18" charset="-34"/>
              </a:rPr>
              <a:t>4) เขต </a:t>
            </a:r>
            <a:r>
              <a:rPr lang="th-TH" b="1" dirty="0" err="1">
                <a:latin typeface="AngsanaUPC" pitchFamily="18" charset="-34"/>
                <a:cs typeface="AngsanaUPC" pitchFamily="18" charset="-34"/>
              </a:rPr>
              <a:t>สภ.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ห้วยใหญ่	มี</a:t>
            </a:r>
            <a:r>
              <a:rPr lang="th-TH" b="1" dirty="0" err="1">
                <a:latin typeface="AngsanaUPC" pitchFamily="18" charset="-34"/>
                <a:cs typeface="AngsanaUPC" pitchFamily="18" charset="-34"/>
              </a:rPr>
              <a:t>วิน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     2 </a:t>
            </a:r>
            <a:r>
              <a:rPr lang="th-TH" b="1" dirty="0" err="1">
                <a:latin typeface="AngsanaUPC" pitchFamily="18" charset="-34"/>
                <a:cs typeface="AngsanaUPC" pitchFamily="18" charset="-34"/>
              </a:rPr>
              <a:t>วิน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	ผู้ขับขี่      29 คน</a:t>
            </a:r>
          </a:p>
          <a:p>
            <a:pPr marL="457200" indent="-457200" algn="thaiDist"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dirty="0">
              <a:latin typeface="AngsanaUPC" pitchFamily="18" charset="-34"/>
              <a:cs typeface="AngsanaUPC" pitchFamily="18" charset="-34"/>
            </a:endParaRP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AngsanaUPC" pitchFamily="18" charset="-34"/>
                <a:cs typeface="AngsanaUPC" pitchFamily="18" charset="-34"/>
              </a:rPr>
              <a:t>รวม </a:t>
            </a:r>
            <a:r>
              <a:rPr lang="th-TH" b="1" dirty="0" err="1">
                <a:latin typeface="AngsanaUPC" pitchFamily="18" charset="-34"/>
                <a:cs typeface="AngsanaUPC" pitchFamily="18" charset="-34"/>
              </a:rPr>
              <a:t>มีวิน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ทั้งหมด 929 </a:t>
            </a:r>
            <a:r>
              <a:rPr lang="th-TH" b="1" dirty="0" err="1">
                <a:latin typeface="AngsanaUPC" pitchFamily="18" charset="-34"/>
                <a:cs typeface="AngsanaUPC" pitchFamily="18" charset="-34"/>
              </a:rPr>
              <a:t>วิน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	ผู้ขับขี่ 11,267 คน</a:t>
            </a:r>
          </a:p>
          <a:p>
            <a:pPr marL="457200" indent="-457200" algn="thaiDist"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609600" y="533400"/>
            <a:ext cx="7772400" cy="16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AngsanaUPC" pitchFamily="18" charset="-34"/>
                <a:cs typeface="AngsanaUPC" pitchFamily="18" charset="-34"/>
              </a:rPr>
              <a:t>คณะอนุกรรมการได้รับเอกสารขออนุญาตตั้ง</a:t>
            </a:r>
            <a:r>
              <a:rPr lang="th-TH" b="1" dirty="0" err="1">
                <a:latin typeface="AngsanaUPC" pitchFamily="18" charset="-34"/>
                <a:cs typeface="AngsanaUPC" pitchFamily="18" charset="-34"/>
              </a:rPr>
              <a:t>วิน</a:t>
            </a:r>
            <a:endParaRPr lang="th-TH" b="1" dirty="0">
              <a:latin typeface="AngsanaUPC" pitchFamily="18" charset="-34"/>
              <a:cs typeface="AngsanaUPC" pitchFamily="18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AngsanaUPC" pitchFamily="18" charset="-34"/>
                <a:cs typeface="AngsanaUPC" pitchFamily="18" charset="-34"/>
              </a:rPr>
              <a:t>รถจักรยานยนต์สาธารณะในเขตพื้นที่อำเภอบางละมุง ดังนี้</a:t>
            </a:r>
          </a:p>
        </p:txBody>
      </p:sp>
    </p:spTree>
    <p:extLst>
      <p:ext uri="{BB962C8B-B14F-4D97-AF65-F5344CB8AC3E}">
        <p14:creationId xmlns:p14="http://schemas.microsoft.com/office/powerpoint/2010/main" val="1188003554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4515518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489426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388852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3"/>
          <p:cNvSpPr/>
          <p:nvPr/>
        </p:nvSpPr>
        <p:spPr>
          <a:xfrm>
            <a:off x="1571604" y="714356"/>
            <a:ext cx="6192688" cy="121340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FF00"/>
              </a:buClr>
            </a:pPr>
            <a:r>
              <a:rPr lang="th-TH" sz="2400" b="1" dirty="0">
                <a:latin typeface="DokChampa" pitchFamily="34" charset="-34"/>
                <a:cs typeface="DokChampa" pitchFamily="34" charset="-34"/>
              </a:rPr>
              <a:t>7.</a:t>
            </a:r>
            <a:r>
              <a:rPr lang="th-TH" sz="3200" b="1" dirty="0">
                <a:latin typeface="AngsanaUPC" pitchFamily="18" charset="-34"/>
                <a:cs typeface="AngsanaUPC" pitchFamily="18" charset="-34"/>
              </a:rPr>
              <a:t>การปราบปรามและการแก้ไขปัญหา</a:t>
            </a:r>
            <a:r>
              <a:rPr lang="th-TH" sz="3200" b="1" dirty="0" err="1">
                <a:latin typeface="AngsanaUPC" pitchFamily="18" charset="-34"/>
                <a:cs typeface="AngsanaUPC" pitchFamily="18" charset="-34"/>
              </a:rPr>
              <a:t>ยาเสพติด</a:t>
            </a:r>
            <a:endParaRPr lang="th-TH" sz="32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755576" y="2348880"/>
            <a:ext cx="7704856" cy="352839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thaiDist">
              <a:buClr>
                <a:schemeClr val="bg1"/>
              </a:buClr>
              <a:buFont typeface="Wingdings" pitchFamily="2" charset="2"/>
              <a:buChar char="Ø"/>
            </a:pPr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ศูนย์ปฏิบัติการป้องกันและปราบปราม</a:t>
            </a:r>
            <a:r>
              <a:rPr lang="th-TH" b="1" dirty="0" err="1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ยาเสพติด</a:t>
            </a:r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อำเภอบางละมุง(</a:t>
            </a:r>
            <a:r>
              <a:rPr lang="th-TH" b="1" dirty="0" err="1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ศป.ปส.อ</a:t>
            </a:r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.บางละมุง) ได้ดำเนินการแก้ไขปัญหา</a:t>
            </a:r>
            <a:r>
              <a:rPr lang="th-TH" b="1" dirty="0" err="1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ยาเสพติด</a:t>
            </a:r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ด้านการปราบปราม</a:t>
            </a:r>
            <a:r>
              <a:rPr lang="th-TH" b="1" dirty="0" err="1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ยาเสพติด</a:t>
            </a:r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อย่างเข้มข้นและต่อเนื่อง </a:t>
            </a:r>
          </a:p>
          <a:p>
            <a:pPr marL="457200" indent="-457200" algn="thaiDist">
              <a:buClr>
                <a:schemeClr val="bg1"/>
              </a:buClr>
              <a:buFont typeface="Wingdings" pitchFamily="2" charset="2"/>
              <a:buChar char="Ø"/>
            </a:pPr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มีการจัดตั้งชุดเฉพาะกิจเพื่อปราบปรามผู้กระทำความผิดเกี่ยวกับ</a:t>
            </a:r>
            <a:r>
              <a:rPr lang="th-TH" b="1" dirty="0" err="1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ยาเสพติด</a:t>
            </a:r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ในพื้นที่อำเภอบางละมุง โดยมีผลการจับกุมผู้กระทำความผิดหลายคดี</a:t>
            </a:r>
            <a:endParaRPr lang="th-TH" sz="2400" b="1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735541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1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032448" cy="1296144"/>
          </a:xfrm>
          <a:prstGeom prst="rect">
            <a:avLst/>
          </a:prstGeom>
          <a:noFill/>
        </p:spPr>
      </p:pic>
      <p:pic>
        <p:nvPicPr>
          <p:cNvPr id="4099" name="Picture 3" descr="F:\210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320480" cy="1296144"/>
          </a:xfrm>
          <a:prstGeom prst="rect">
            <a:avLst/>
          </a:prstGeom>
          <a:noFill/>
        </p:spPr>
      </p:pic>
      <p:pic>
        <p:nvPicPr>
          <p:cNvPr id="4100" name="Picture 4" descr="D:\พอย PowerPoint\PPTควมั่นคงจังหวัด\3พอย เดือนมีนา 60\นาย\210092-300x1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72816"/>
            <a:ext cx="4032448" cy="1368152"/>
          </a:xfrm>
          <a:prstGeom prst="rect">
            <a:avLst/>
          </a:prstGeom>
          <a:noFill/>
        </p:spPr>
      </p:pic>
      <p:pic>
        <p:nvPicPr>
          <p:cNvPr id="4101" name="Picture 5" descr="F:\2100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772816"/>
            <a:ext cx="4320480" cy="1368152"/>
          </a:xfrm>
          <a:prstGeom prst="rect">
            <a:avLst/>
          </a:prstGeom>
          <a:noFill/>
        </p:spPr>
      </p:pic>
      <p:pic>
        <p:nvPicPr>
          <p:cNvPr id="4102" name="Picture 6" descr="D:\พอย PowerPoint\PPTควมั่นคงจังหวัด\3พอย เดือนมีนา 60\นาย\210102-300x1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320480" cy="1393701"/>
          </a:xfrm>
          <a:prstGeom prst="rect">
            <a:avLst/>
          </a:prstGeom>
          <a:noFill/>
        </p:spPr>
      </p:pic>
      <p:pic>
        <p:nvPicPr>
          <p:cNvPr id="4103" name="Picture 7" descr="D:\พอย PowerPoint\PPTควมั่นคงจังหวัด\3พอย เดือนมีนา 60\นาย\210098-300x1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429000"/>
            <a:ext cx="4032448" cy="1393701"/>
          </a:xfrm>
          <a:prstGeom prst="rect">
            <a:avLst/>
          </a:prstGeom>
          <a:noFill/>
        </p:spPr>
      </p:pic>
      <p:pic>
        <p:nvPicPr>
          <p:cNvPr id="4104" name="Picture 8" descr="D:\พอย PowerPoint\PPTควมั่นคงจังหวัด\3พอย เดือนมีนา 60\นาย\289-300x1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5013176"/>
            <a:ext cx="4320480" cy="1609725"/>
          </a:xfrm>
          <a:prstGeom prst="rect">
            <a:avLst/>
          </a:prstGeom>
          <a:noFill/>
        </p:spPr>
      </p:pic>
      <p:pic>
        <p:nvPicPr>
          <p:cNvPr id="4105" name="Picture 9" descr="D:\พอย PowerPoint\PPTควมั่นคงจังหวัด\3พอย เดือนมีนา 60\นาย\286-300x16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5013176"/>
            <a:ext cx="3960440" cy="1609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1276455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พอย PowerPoint\PPTควมั่นคงจังหวัด\9พอย เดือนกันยา 60\20 ก.ย. 60\801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92488" cy="1800000"/>
          </a:xfrm>
          <a:prstGeom prst="rect">
            <a:avLst/>
          </a:prstGeom>
          <a:noFill/>
        </p:spPr>
      </p:pic>
      <p:pic>
        <p:nvPicPr>
          <p:cNvPr id="5123" name="Picture 3" descr="D:\พอย PowerPoint\PPTควมั่นคงจังหวัด\9พอย เดือนกันยา 60\20 ก.ย. 60\801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8640"/>
            <a:ext cx="4032448" cy="1800000"/>
          </a:xfrm>
          <a:prstGeom prst="rect">
            <a:avLst/>
          </a:prstGeom>
          <a:noFill/>
        </p:spPr>
      </p:pic>
      <p:pic>
        <p:nvPicPr>
          <p:cNvPr id="5124" name="Picture 4" descr="D:\พอย PowerPoint\PPTควมั่นคงจังหวัด\9พอย เดือนกันยา 60\20 ก.ย. 60\8015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76872"/>
            <a:ext cx="4392488" cy="2160240"/>
          </a:xfrm>
          <a:prstGeom prst="rect">
            <a:avLst/>
          </a:prstGeom>
          <a:noFill/>
        </p:spPr>
      </p:pic>
      <p:pic>
        <p:nvPicPr>
          <p:cNvPr id="5125" name="Picture 5" descr="D:\พอย PowerPoint\PPTควมั่นคงจังหวัด\9พอย เดือนกันยา 60\20 ก.ย. 60\801573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276872"/>
            <a:ext cx="4032448" cy="2160240"/>
          </a:xfrm>
          <a:prstGeom prst="rect">
            <a:avLst/>
          </a:prstGeom>
          <a:noFill/>
        </p:spPr>
      </p:pic>
      <p:pic>
        <p:nvPicPr>
          <p:cNvPr id="5126" name="Picture 6" descr="D:\พอย PowerPoint\PPTควมั่นคงจังหวัด\9พอย เดือนกันยา 60\20 ก.ย. 60\8015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653136"/>
            <a:ext cx="4392488" cy="2016224"/>
          </a:xfrm>
          <a:prstGeom prst="rect">
            <a:avLst/>
          </a:prstGeom>
          <a:noFill/>
        </p:spPr>
      </p:pic>
      <p:pic>
        <p:nvPicPr>
          <p:cNvPr id="5127" name="Picture 7" descr="D:\พอย PowerPoint\PPTควมั่นคงจังหวัด\9พอย เดือนกันยา 60\20 ก.ย. 60\8015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4653136"/>
            <a:ext cx="4032448" cy="2016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2222040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พอย PowerPoint\PPTควมั่นคงจังหวัด\7พอย เดือนกรกฎา 60\7 ก.ค.60 บ่าย 3\19875146_1533058160069991_513408515634568225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60847"/>
            <a:ext cx="2844016" cy="3096037"/>
          </a:xfrm>
          <a:prstGeom prst="rect">
            <a:avLst/>
          </a:prstGeom>
          <a:noFill/>
        </p:spPr>
      </p:pic>
      <p:pic>
        <p:nvPicPr>
          <p:cNvPr id="24579" name="Picture 3" descr="D:\พอย PowerPoint\PPTควมั่นคงจังหวัด\7พอย เดือนกรกฎา 60\7 ก.ค.60 บ่าย 3\19894583_1533058036736670_574209077939515227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2880320" cy="3096344"/>
          </a:xfrm>
          <a:prstGeom prst="rect">
            <a:avLst/>
          </a:prstGeom>
          <a:noFill/>
        </p:spPr>
      </p:pic>
      <p:pic>
        <p:nvPicPr>
          <p:cNvPr id="24580" name="Picture 4" descr="D:\พอย PowerPoint\PPTควมั่นคงจังหวัด\7พอย เดือนกรกฎา 60\7 ก.ค.60 บ่าย 3\19732268_1533058446736629_6415109112746185789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60648"/>
            <a:ext cx="2808312" cy="3096344"/>
          </a:xfrm>
          <a:prstGeom prst="rect">
            <a:avLst/>
          </a:prstGeom>
          <a:noFill/>
        </p:spPr>
      </p:pic>
      <p:pic>
        <p:nvPicPr>
          <p:cNvPr id="24581" name="Picture 5" descr="D:\พอย PowerPoint\PPTควมั่นคงจังหวัด\7พอย เดือนกรกฎา 60\7 ก.ค.60 บ่าย 3\19702508_1533058376736636_368474784038722103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573216"/>
            <a:ext cx="2736304" cy="3168152"/>
          </a:xfrm>
          <a:prstGeom prst="rect">
            <a:avLst/>
          </a:prstGeom>
          <a:noFill/>
        </p:spPr>
      </p:pic>
      <p:pic>
        <p:nvPicPr>
          <p:cNvPr id="24582" name="Picture 6" descr="D:\พอย PowerPoint\PPTควมั่นคงจังหวัด\7พอย เดือนกรกฎา 60\7 ก.ค.60 บ่าย 3\19748594_1533058306736643_4699562477159544483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573016"/>
            <a:ext cx="2808312" cy="3168152"/>
          </a:xfrm>
          <a:prstGeom prst="rect">
            <a:avLst/>
          </a:prstGeom>
          <a:noFill/>
        </p:spPr>
      </p:pic>
      <p:pic>
        <p:nvPicPr>
          <p:cNvPr id="24583" name="Picture 7" descr="D:\พอย PowerPoint\PPTควมั่นคงจังหวัด\7พอย เดือนกรกฎา 60\7 ก.ค.60 บ่าย 3\19875635_1533058256736648_9001960878666802462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573016"/>
            <a:ext cx="2808312" cy="31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3413071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มุมมน 5"/>
          <p:cNvSpPr/>
          <p:nvPr/>
        </p:nvSpPr>
        <p:spPr>
          <a:xfrm>
            <a:off x="1691680" y="260648"/>
            <a:ext cx="5904656" cy="1296144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Clr>
                <a:srgbClr val="FFC000"/>
              </a:buClr>
              <a:buFont typeface="Wingdings" pitchFamily="2" charset="2"/>
              <a:buChar char="Ø"/>
            </a:pPr>
            <a:r>
              <a:rPr lang="th-TH" sz="3200" b="1" dirty="0">
                <a:latin typeface="AngsanaUPC" pitchFamily="18" charset="-34"/>
                <a:cs typeface="AngsanaUPC" pitchFamily="18" charset="-34"/>
              </a:rPr>
              <a:t> 8.  นโยบายลดอบายมุขสร้างสุขให้สังคม</a:t>
            </a: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857794" y="1412776"/>
            <a:ext cx="7572428" cy="1785950"/>
          </a:xfrm>
          <a:prstGeom prst="roundRect">
            <a:avLst/>
          </a:prstGeom>
          <a:solidFill>
            <a:srgbClr val="DDC9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th-TH" b="1" dirty="0">
                <a:solidFill>
                  <a:srgbClr val="C00000"/>
                </a:solidFill>
                <a:latin typeface="AngsanaUPC" pitchFamily="18" charset="-34"/>
                <a:ea typeface="Calibri" pitchFamily="34" charset="0"/>
                <a:cs typeface="AngsanaUPC" pitchFamily="18" charset="-34"/>
              </a:rPr>
              <a:t>  การเข้มงวด กวดขัน ผู้ประกอบการขายทอดตลาดและค้าของเก่า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>
                <a:solidFill>
                  <a:srgbClr val="C00000"/>
                </a:solidFill>
                <a:latin typeface="AngsanaUPC" pitchFamily="18" charset="-34"/>
                <a:ea typeface="Calibri" pitchFamily="34" charset="0"/>
                <a:cs typeface="AngsanaUPC" pitchFamily="18" charset="-34"/>
              </a:rPr>
              <a:t>ในเขตพื้นที่อำเภอบางละมุง</a:t>
            </a:r>
            <a:endParaRPr lang="th-TH" sz="4400" dirty="0">
              <a:solidFill>
                <a:srgbClr val="C00000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5" name="รูปภาพ 3" descr="4558.jpg"/>
          <p:cNvPicPr/>
          <p:nvPr/>
        </p:nvPicPr>
        <p:blipFill>
          <a:blip r:embed="rId2" cstate="print">
            <a:lum bright="40000" contrast="20000"/>
          </a:blip>
          <a:stretch>
            <a:fillRect/>
          </a:stretch>
        </p:blipFill>
        <p:spPr>
          <a:xfrm>
            <a:off x="4644008" y="3356992"/>
            <a:ext cx="2773542" cy="3165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2" descr="4557.jpg"/>
          <p:cNvPicPr/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1691680" y="3356992"/>
            <a:ext cx="2581458" cy="3139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1477719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83067" y="5157192"/>
            <a:ext cx="8569544" cy="1440160"/>
          </a:xfrm>
        </p:spPr>
        <p:txBody>
          <a:bodyPr/>
          <a:lstStyle/>
          <a:p>
            <a:pPr marL="0" indent="0">
              <a:buNone/>
            </a:pPr>
            <a:r>
              <a:rPr lang="th-TH" dirty="0"/>
              <a:t>1.กำจัดผักตบชวาในลำคลอง</a:t>
            </a:r>
            <a:br>
              <a:rPr lang="th-TH" dirty="0"/>
            </a:br>
            <a:r>
              <a:rPr lang="th-TH" sz="2000" dirty="0"/>
              <a:t>พื้นที่ตำบลหนองปรือและตำบลตะเคียนเตี้ย ระยะทางประมาณ 5.4 กิโลเมตร  น้ำหนักผักตบชวาประมาณ 30 ตัน</a:t>
            </a:r>
            <a:endParaRPr lang="en-US" sz="2000" dirty="0"/>
          </a:p>
        </p:txBody>
      </p:sp>
      <p:pic>
        <p:nvPicPr>
          <p:cNvPr id="1026" name="Picture 2" descr="D:\1 สค60\149734101760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2731895" cy="204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 สค60\14973409936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648"/>
            <a:ext cx="3125679" cy="23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1 สค60\14973409959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89" y="2681155"/>
            <a:ext cx="3162183" cy="237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1 สค60\14973410099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657" y="2886746"/>
            <a:ext cx="2888123" cy="21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 สค60\149734097387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5" t="9622" r="31794" b="16416"/>
          <a:stretch/>
        </p:blipFill>
        <p:spPr bwMode="auto">
          <a:xfrm>
            <a:off x="7380312" y="260648"/>
            <a:ext cx="119403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1 สค60\14973410116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927" y="3229789"/>
            <a:ext cx="2430836" cy="182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806415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3"/>
          <p:cNvSpPr/>
          <p:nvPr/>
        </p:nvSpPr>
        <p:spPr>
          <a:xfrm>
            <a:off x="885691" y="692696"/>
            <a:ext cx="7632848" cy="1360755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Ø"/>
              <a:defRPr/>
            </a:pPr>
            <a:r>
              <a:rPr lang="th-TH" b="1" dirty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   </a:t>
            </a:r>
            <a:r>
              <a:rPr lang="th-TH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การจับกุมผู้กระทำความผิดตามพระราชบัญญัติการพนัน พ.ศ.๒๔๗๘</a:t>
            </a:r>
            <a:endParaRPr lang="en-US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754" y="2852936"/>
            <a:ext cx="8892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จับการพนันประเภท</a:t>
            </a:r>
            <a:r>
              <a:rPr lang="th-TH" b="1" u="sng" dirty="0" err="1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ไพ่ป็</a:t>
            </a:r>
            <a:r>
              <a:rPr lang="th-TH" b="1" u="sng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อกเด้ง </a:t>
            </a:r>
            <a:r>
              <a:rPr lang="th-TH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ซึ่งใช้ชื่อของ </a:t>
            </a:r>
            <a:r>
              <a:rPr lang="en-US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เสี่ยหมี</a:t>
            </a:r>
            <a:r>
              <a:rPr lang="en-US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” </a:t>
            </a:r>
            <a:r>
              <a:rPr lang="th-TH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โดยมีนักพนันหมุนเวียนเข้ามาเสี่ยงโชคกันเป็นจำนวนมากตลอด </a:t>
            </a:r>
            <a:r>
              <a:rPr lang="en-US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24 </a:t>
            </a:r>
            <a:r>
              <a:rPr lang="th-TH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ชั่วโมง เจ้าหน้าที่จึงปิดล้อมพื้นที่ ก่อนบุกจู่โจมเข้าไปจับกุม พบนักพนันชาย-หญิงจำนวนมาก ทั้งนี้ เจ้าหน้าที่สามารถไล่จับกุมนักพนันได้ทั้งหมด </a:t>
            </a:r>
            <a:r>
              <a:rPr lang="en-US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33 </a:t>
            </a:r>
            <a:r>
              <a:rPr lang="th-TH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คน พร้อมยึดของกลางเป็นโต๊ะกลมสัก</a:t>
            </a:r>
            <a:r>
              <a:rPr lang="th-TH" b="1" dirty="0" err="1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หราด</a:t>
            </a:r>
            <a:r>
              <a:rPr lang="th-TH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เก้าอี้ ไพ่ </a:t>
            </a:r>
            <a:r>
              <a:rPr lang="en-US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10 </a:t>
            </a:r>
            <a:r>
              <a:rPr lang="th-TH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สำรับ เงินสด </a:t>
            </a:r>
            <a:r>
              <a:rPr lang="en-US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17,080 </a:t>
            </a:r>
            <a:r>
              <a:rPr lang="th-TH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บาท </a:t>
            </a:r>
            <a:r>
              <a:rPr lang="th-TH" b="1" dirty="0" err="1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แท็ปเล็ต</a:t>
            </a:r>
            <a:r>
              <a:rPr lang="th-TH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ยี่ห้อ ซัมซุง จำนวน </a:t>
            </a:r>
            <a:r>
              <a:rPr lang="en-US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2 </a:t>
            </a:r>
            <a:r>
              <a:rPr lang="th-TH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เครื่อง ที่ไว้สำหรับบันทึกภาพนักพนัน วิทยุสื่อสารสำหรับเด็กดูต้นทาง </a:t>
            </a:r>
            <a:r>
              <a:rPr lang="en-US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6 </a:t>
            </a:r>
            <a:r>
              <a:rPr lang="th-TH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เครื่อง และอุปกรณ์การเล่นอีกจำนวนมาก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62062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พอย PowerPoint\PPTควมั่นคงจังหวัด\8พอย เดือนสิงหา 60\3 ส.ค. 60\20526183_1566360070073133_781067330483808264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89040"/>
            <a:ext cx="4248472" cy="2808312"/>
          </a:xfrm>
          <a:prstGeom prst="rect">
            <a:avLst/>
          </a:prstGeom>
          <a:noFill/>
        </p:spPr>
      </p:pic>
      <p:pic>
        <p:nvPicPr>
          <p:cNvPr id="1027" name="Picture 3" descr="D:\พอย PowerPoint\PPTควมั่นคงจังหวัด\8พอย เดือนสิงหา 60\3 ส.ค. 60\20597043_1566360086739798_386208620933736461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8064896" cy="3312368"/>
          </a:xfrm>
          <a:prstGeom prst="rect">
            <a:avLst/>
          </a:prstGeom>
          <a:noFill/>
        </p:spPr>
      </p:pic>
      <p:pic>
        <p:nvPicPr>
          <p:cNvPr id="1028" name="Picture 4" descr="D:\พอย PowerPoint\PPTควมั่นคงจังหวัด\8พอย เดือนสิงหา 60\3 ส.ค. 60\20604681_1566360090073131_8006135837840447447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789040"/>
            <a:ext cx="3888432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05961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07504" y="44624"/>
            <a:ext cx="8928992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2400" b="1" dirty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การลักลอบจัดให้มีการเล่นการพนัน   เอาทรัพย์สิน ประเภท ข (โยนห่วง</a:t>
            </a:r>
            <a:r>
              <a:rPr lang="en-US" sz="2400" b="1" dirty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,</a:t>
            </a:r>
            <a:r>
              <a:rPr lang="th-TH" sz="2400" b="1" dirty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ยิงเป้า) โดยไม่ได้รับอนุญาต โดยได้ควบคุมตัวผู้กระทำความผิด   จำนวน </a:t>
            </a:r>
            <a:r>
              <a:rPr lang="en-US" sz="2400" b="1" dirty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4 </a:t>
            </a:r>
            <a:r>
              <a:rPr lang="th-TH" sz="2400" b="1" dirty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ร้าน ผู้ต้องหา </a:t>
            </a:r>
            <a:r>
              <a:rPr lang="en-US" sz="2400" b="1" dirty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4 </a:t>
            </a:r>
            <a:r>
              <a:rPr lang="th-TH" sz="2400" b="1" dirty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คน ที่บริเวณ</a:t>
            </a:r>
            <a:r>
              <a:rPr lang="th-TH" sz="2400" b="1" dirty="0" err="1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ลานเอ็กไซค์</a:t>
            </a:r>
            <a:r>
              <a:rPr lang="th-TH" sz="2400" b="1" dirty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ถนนพัทยาสาย </a:t>
            </a:r>
            <a:r>
              <a:rPr lang="en-US" sz="2400" b="1" dirty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3 </a:t>
            </a:r>
            <a:r>
              <a:rPr lang="th-TH" sz="2400" b="1" dirty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ต.หนองปรือ อ.บางละมุง จ.ชลบุรี จึงได้นำตัวส่งพนักงานสอบสวน </a:t>
            </a:r>
            <a:r>
              <a:rPr lang="th-TH" sz="2400" b="1" dirty="0" err="1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สภ</a:t>
            </a:r>
            <a:r>
              <a:rPr lang="th-TH" sz="2400" b="1" dirty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.เมืองพัทยา ดำเนินการต่อไป</a:t>
            </a:r>
            <a:endParaRPr lang="en-US" sz="2400" b="1" dirty="0">
              <a:solidFill>
                <a:srgbClr val="002060"/>
              </a:solidFill>
              <a:effectLst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008" y="2112819"/>
            <a:ext cx="2628152" cy="2108269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12819"/>
            <a:ext cx="2880320" cy="2108269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99" y="2112819"/>
            <a:ext cx="2753197" cy="2108269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96" y="4609567"/>
            <a:ext cx="2650106" cy="2093968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4" y="4642687"/>
            <a:ext cx="2897468" cy="2060848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98" y="4581128"/>
            <a:ext cx="2753197" cy="212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17792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3"/>
          <p:cNvSpPr/>
          <p:nvPr/>
        </p:nvSpPr>
        <p:spPr>
          <a:xfrm>
            <a:off x="1043608" y="620688"/>
            <a:ext cx="6948489" cy="150019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rdia New" pitchFamily="34" charset="-34"/>
                <a:ea typeface="Calibri" pitchFamily="34" charset="0"/>
                <a:cs typeface="Cordia New" pitchFamily="34" charset="-34"/>
              </a:rPr>
              <a:t>ประมวลภาพ</a:t>
            </a:r>
          </a:p>
          <a:p>
            <a:pPr lvl="0" algn="ctr"/>
            <a:r>
              <a:rPr lang="th-TH" sz="2400" b="1" dirty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เจ้าหน้าที่ฝ่ายปกครอง ได้สนธิกำลังกับเจ้าหน้าที่ตำรวจในพื้นที่จับกุมผู้กระทำความผิด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rdia New" pitchFamily="34" charset="-34"/>
                <a:ea typeface="Calibri" pitchFamily="34" charset="0"/>
                <a:cs typeface="Cordia New" pitchFamily="34" charset="-34"/>
              </a:rPr>
              <a:t>ตามพระราชบัญญัติการพนัน พ.ศ.2478</a:t>
            </a:r>
            <a:endParaRPr kumimoji="0" lang="th-TH" sz="36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7" name="รูปภาพ 6" descr="C:\Documents and Settings\microsoft\Desktop\ภาพนายอำเภอจับบ่อน\Picture 1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428868"/>
            <a:ext cx="385765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 descr="C:\Documents and Settings\microsoft\Desktop\ภาพนายอำเภอจับบ่อน\Picture 149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714348" y="2428868"/>
            <a:ext cx="385765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8510656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C:\Documents and Settings\microsoft\Desktop\ภาพนายอำเภอจับบ่อน\Picture 117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714876" y="714356"/>
            <a:ext cx="2857520" cy="2242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 descr="C:\Documents and Settings\microsoft\Desktop\Picture 118.jpg"/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357290" y="714356"/>
            <a:ext cx="2857520" cy="2273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 descr="Picture 058"/>
          <p:cNvPicPr/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1357290" y="3143248"/>
            <a:ext cx="2857520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 descr="Picture 050"/>
          <p:cNvPicPr/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714876" y="3143248"/>
            <a:ext cx="2857520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1318663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Picture 476"/>
          <p:cNvPicPr/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755576" y="3140968"/>
            <a:ext cx="307183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C:\Users\admin\Desktop\New folder (2)\1433098058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0" y="636521"/>
            <a:ext cx="4079776" cy="22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30สค58\14382471935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907" flipV="1">
            <a:off x="4714876" y="3356992"/>
            <a:ext cx="4295800" cy="286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30สค58\20150623_0722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994" y="627847"/>
            <a:ext cx="3817564" cy="259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686196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1 สค60\149929145874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8605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38109" y="188640"/>
            <a:ext cx="8640959" cy="222518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th-TH" sz="3200" dirty="0"/>
              <a:t>2.แก้ไขปัญหาการแข่งรถบนทางหลวง</a:t>
            </a:r>
            <a:br>
              <a:rPr lang="th-TH" sz="3200" dirty="0"/>
            </a:br>
            <a:r>
              <a:rPr lang="th-TH" sz="2000" dirty="0"/>
              <a:t>1.สืบสวนและสืบค้นทาง</a:t>
            </a:r>
            <a:r>
              <a:rPr lang="th-TH" sz="2000" dirty="0" err="1"/>
              <a:t>สื่อโชเชียล</a:t>
            </a:r>
            <a:r>
              <a:rPr lang="th-TH" sz="2000" dirty="0"/>
              <a:t> เพื่อติดตามความเคลื่อนไหวและการรวมกลุ่มนัดแข่งรถจักรยานยนต์</a:t>
            </a:r>
            <a:br>
              <a:rPr lang="th-TH" sz="2000" dirty="0"/>
            </a:br>
            <a:r>
              <a:rPr lang="th-TH" sz="2000" dirty="0"/>
              <a:t>2.ปี 2560  จับกุมผู้แข่งรถบนทางหลวง 59 ราย  ยึดจักรยานยนต์ 36 คัน</a:t>
            </a:r>
            <a:br>
              <a:rPr lang="th-TH" sz="2000" dirty="0"/>
            </a:br>
            <a:r>
              <a:rPr lang="th-TH" sz="2000" dirty="0"/>
              <a:t>3. ตรวจสอบร้านรับแต่งรถจักรยานยนต์/ร้านรับแต่งรถ  ซึ่งเป็นต้นทางและเป็นผู้สนับสนุนการจัดแข่งรถบนทาง          ปี 2560 สามารถจับกุมร้านรับแต่งรถจักรยานยนต์ได้ 3 แห่ง</a:t>
            </a:r>
            <a:br>
              <a:rPr lang="th-TH" sz="2000" dirty="0"/>
            </a:br>
            <a:endParaRPr lang="en-US" sz="2000" dirty="0"/>
          </a:p>
        </p:txBody>
      </p:sp>
      <p:pic>
        <p:nvPicPr>
          <p:cNvPr id="5123" name="Picture 3" descr="D:\1 สค60\14992914651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2" t="13373" r="23261" b="11589"/>
          <a:stretch/>
        </p:blipFill>
        <p:spPr bwMode="auto">
          <a:xfrm>
            <a:off x="5220072" y="2204864"/>
            <a:ext cx="2304256" cy="181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1 สค60\1499302136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93096"/>
            <a:ext cx="4091044" cy="232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9420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 สค60\149763271094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30560"/>
            <a:ext cx="3641403" cy="204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1 สค60\14976327516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71096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1 สค60\14976328027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5460"/>
            <a:ext cx="2736304" cy="17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1 สค60\14976328493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022" y="3717032"/>
            <a:ext cx="2712146" cy="152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1 สค60\14976327675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93568"/>
            <a:ext cx="2711146" cy="152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46802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68951" cy="1143000"/>
          </a:xfrm>
        </p:spPr>
        <p:txBody>
          <a:bodyPr/>
          <a:lstStyle/>
          <a:p>
            <a:pPr marL="0" indent="0">
              <a:buNone/>
            </a:pPr>
            <a:r>
              <a:rPr lang="th-TH" sz="2800" dirty="0"/>
              <a:t>3.จับกุมสถานประกอบการที่เปิดคล้ายสถานบริการและจัดปาร์ตี้</a:t>
            </a:r>
            <a:r>
              <a:rPr lang="th-TH" sz="2800" dirty="0" err="1"/>
              <a:t>ยาเสพติด</a:t>
            </a:r>
            <a:endParaRPr lang="en-US" sz="2800" dirty="0"/>
          </a:p>
        </p:txBody>
      </p:sp>
      <p:pic>
        <p:nvPicPr>
          <p:cNvPr id="3074" name="Picture 2" descr="D:\1 สค60\149894957994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196753"/>
            <a:ext cx="35643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1 สค60\1498949587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1196752"/>
            <a:ext cx="367240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1 สค60\14989496097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9" y="3789039"/>
            <a:ext cx="3953354" cy="263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1 สค60\14989496018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38"/>
            <a:ext cx="3953354" cy="263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281305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 สค60\149897256445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3672408" cy="275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1 สค60\1498970645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64758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1 สค60\14989495849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284984"/>
            <a:ext cx="464451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1 สค60\149894956118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50" y="3298431"/>
            <a:ext cx="3868261" cy="257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16326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96944" cy="641008"/>
          </a:xfrm>
        </p:spPr>
        <p:txBody>
          <a:bodyPr/>
          <a:lstStyle/>
          <a:p>
            <a:pPr marL="0" indent="0" algn="ctr">
              <a:buNone/>
            </a:pPr>
            <a:r>
              <a:rPr lang="th-TH" sz="2800" dirty="0"/>
              <a:t>ข้อมูลสถานบริการ/สถานประกอบการที่เปิดคล้ายสถานบริการ อำเภอบางละมุง</a:t>
            </a:r>
            <a:endParaRPr lang="en-US" sz="28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3"/>
          </p:nvPr>
        </p:nvSpPr>
        <p:spPr>
          <a:xfrm>
            <a:off x="323528" y="620688"/>
            <a:ext cx="8496944" cy="6120680"/>
          </a:xfrm>
        </p:spPr>
        <p:txBody>
          <a:bodyPr>
            <a:normAutofit lnSpcReduction="10000"/>
          </a:bodyPr>
          <a:lstStyle/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๑. จำนวนสถานบริการที่มีใบอนุญาตประกอบกิจการ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	ปี พ.ศ.๒๕๕๙	จำนวน	๘๙๑	แห่ง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	 ปี พ.ศ.๒๕๖๐	จำนวน	๘๓๔	แห่ง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	 ปี พ.ศ.๒๕๖๑	จำนวน	๗๘๔	แห่ง (ยังมีสถานบริการที่ขอตั้งใหม่เพิ่มมาเรื่อยๆ)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๒. จำนวนโรงแรมที่มีใบอนุญาตประกอบกิจการ  	๒๔๘	แห่ง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๓.การจัดระเบียบสังคมและการบังคับใช้กฎหมาย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        ๓.๑ จับกุมดำเนินคดีโรงแรม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	ปี พ.ศ.๒๕๕๙	จับกุม	๑๔	แห่ง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	ปี พ.ศ.๒๕๖๐	จับกุม	๕๘	แห่ง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	ปี พ.ศ.๒๕๖๑	จับกุม	๔	แห่ง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        ๓.๒ จับกุมสถานบริการ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	ปี พ.ศ.๒๕๕๙	จับกุม	๖๒	แห่ง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	ปี พ.ศ.๒๕๖๐	จับกุม	๑๒๕	แห่ง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	ปี พ.ศ.๒๕๖๑	จับกุม	๒๓	แห่ง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        ๓.๓ การลงโทษทางปกครอง ตั้งแต่ พ.ศ. ๒๕๕๗ - ๒๕๖๑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	พักใช้ใบอนุญาตสถานบริการ ตาม </a:t>
            </a:r>
            <a:r>
              <a:rPr lang="th-TH" dirty="0" err="1"/>
              <a:t>พรบ</a:t>
            </a:r>
            <a:r>
              <a:rPr lang="th-TH" dirty="0"/>
              <a:t>.สถานบริการ	จำนวน	๘	แห่ง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	ปิดตาม </a:t>
            </a:r>
            <a:r>
              <a:rPr lang="th-TH" dirty="0" err="1"/>
              <a:t>ปว</a:t>
            </a:r>
            <a:r>
              <a:rPr lang="th-TH" dirty="0"/>
              <a:t>.๕๐ (ปิด  ๓๐ วัน , ๖๐ วัน )		จำนวน	๒๐๘	แห่ง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	ปิดตามคำสั่ง </a:t>
            </a:r>
            <a:r>
              <a:rPr lang="th-TH" dirty="0" err="1"/>
              <a:t>หน.คสช</a:t>
            </a:r>
            <a:r>
              <a:rPr lang="th-TH" dirty="0"/>
              <a:t>. ที่ ๒๒/๒๕๕๘ ( ปิด  ๕  ปี )	จำนวน	๕๘	แห่ง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	เสนอให้ลงโทษทางปกครอง (รอผลการวินิจฉัยจาก </a:t>
            </a:r>
            <a:r>
              <a:rPr lang="th-TH" dirty="0" err="1"/>
              <a:t>ผวจ.ชบ</a:t>
            </a:r>
            <a:r>
              <a:rPr lang="th-TH" dirty="0"/>
              <a:t>.) 	จำนวน	๖๐	แห่ง</a:t>
            </a:r>
          </a:p>
        </p:txBody>
      </p:sp>
    </p:spTree>
    <p:extLst>
      <p:ext uri="{BB962C8B-B14F-4D97-AF65-F5344CB8AC3E}">
        <p14:creationId xmlns:p14="http://schemas.microsoft.com/office/powerpoint/2010/main" val="3485324303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3"/>
          <p:cNvSpPr/>
          <p:nvPr/>
        </p:nvSpPr>
        <p:spPr>
          <a:xfrm>
            <a:off x="3105628" y="511711"/>
            <a:ext cx="3456384" cy="785818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kumimoji="0" lang="th-TH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</a:endParaRPr>
          </a:p>
          <a:p>
            <a:pPr algn="ctr"/>
            <a:endParaRPr kumimoji="0" lang="th-TH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</a:endParaRPr>
          </a:p>
          <a:p>
            <a:pPr algn="ctr"/>
            <a:endParaRPr lang="th-TH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th-TH" sz="3200" b="1" dirty="0"/>
          </a:p>
          <a:p>
            <a:pPr algn="ctr"/>
            <a:endParaRPr lang="th-TH" sz="3200" b="1" dirty="0"/>
          </a:p>
          <a:p>
            <a:pPr algn="ctr"/>
            <a:endParaRPr lang="th-TH" sz="3200" b="1" dirty="0">
              <a:solidFill>
                <a:srgbClr val="002060"/>
              </a:solidFill>
              <a:cs typeface="+mj-cs"/>
            </a:endParaRPr>
          </a:p>
          <a:p>
            <a:pPr algn="ctr"/>
            <a:endParaRPr lang="th-TH" sz="3200" b="1" dirty="0">
              <a:solidFill>
                <a:srgbClr val="002060"/>
              </a:solidFill>
              <a:latin typeface="Cordia New" pitchFamily="34" charset="-34"/>
              <a:cs typeface="Cordia New" pitchFamily="34" charset="-34"/>
            </a:endParaRPr>
          </a:p>
          <a:p>
            <a:pPr marL="457200" indent="-457200" algn="ctr">
              <a:buClr>
                <a:srgbClr val="FFC000"/>
              </a:buClr>
              <a:buFont typeface="Wingdings" pitchFamily="2" charset="2"/>
              <a:buChar char="Ø"/>
            </a:pPr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</a:t>
            </a:r>
            <a:r>
              <a:rPr lang="th-TH" sz="32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สถานบริการ/โรงแรม</a:t>
            </a:r>
          </a:p>
          <a:p>
            <a:pPr algn="ctr"/>
            <a:endParaRPr lang="th-TH" sz="3200" b="1" dirty="0">
              <a:solidFill>
                <a:srgbClr val="002060"/>
              </a:solidFill>
              <a:latin typeface="Cordia New" pitchFamily="34" charset="-34"/>
              <a:cs typeface="Cordia New" pitchFamily="34" charset="-34"/>
            </a:endParaRPr>
          </a:p>
          <a:p>
            <a:pPr algn="ctr"/>
            <a:endParaRPr lang="th-TH" sz="3200" b="1" dirty="0">
              <a:solidFill>
                <a:srgbClr val="002060"/>
              </a:solidFill>
              <a:cs typeface="+mj-cs"/>
            </a:endParaRPr>
          </a:p>
          <a:p>
            <a:pPr algn="ctr"/>
            <a:endParaRPr lang="th-TH" sz="3200" b="1" dirty="0"/>
          </a:p>
          <a:p>
            <a:pPr algn="ctr"/>
            <a:endParaRPr lang="th-TH" sz="3200" b="1" dirty="0"/>
          </a:p>
          <a:p>
            <a:pPr algn="ctr"/>
            <a:endParaRPr lang="th-TH" sz="3200" b="1" dirty="0"/>
          </a:p>
          <a:p>
            <a:pPr lvl="0" algn="ctr"/>
            <a:endParaRPr kumimoji="0" lang="th-TH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</a:endParaRPr>
          </a:p>
          <a:p>
            <a:pPr algn="ctr"/>
            <a:endParaRPr kumimoji="0" lang="th-TH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1605944" y="1406044"/>
            <a:ext cx="6093320" cy="1014843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kumimoji="0" lang="th-TH" sz="26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anose="02020603050405020304" pitchFamily="18" charset="-34"/>
                <a:ea typeface="Calibri" pitchFamily="34" charset="0"/>
                <a:cs typeface="AngsanaUPC" panose="02020603050405020304" pitchFamily="18" charset="-34"/>
              </a:rPr>
              <a:t>  </a:t>
            </a:r>
            <a:r>
              <a:rPr lang="th-TH" b="1" dirty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สถานบริการในเขตพื้นที่อำเภอบางละมุงมี  915  แห่ง โรงแรมประมาณ 2,000 แห่ง  ( มีใบอนุญาต 2๔๘ แห่ง )</a:t>
            </a: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1605944" y="2564904"/>
            <a:ext cx="6093320" cy="1296144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th-TH" sz="8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lvl="0" algn="ctr"/>
            <a:r>
              <a:rPr lang="th-TH" sz="2400" b="1" dirty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สถิติจับกุมสถานบริการ ปี 2557  มีจำนวน 106  แห่ง 220 คดี</a:t>
            </a:r>
          </a:p>
          <a:p>
            <a:pPr algn="ctr"/>
            <a:r>
              <a:rPr lang="th-TH" sz="2400" b="1" dirty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สถิติจับกุมสถานบริการ  ปี 2558  มีจำนวน 50  แห่ง 119 คดี</a:t>
            </a:r>
          </a:p>
          <a:p>
            <a:pPr algn="ctr"/>
            <a:r>
              <a:rPr lang="th-TH" sz="2400" b="1" dirty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สถิติจับกุมสถานบริการ ปี 2559  มีจำนวน 47   แห่ง 209 คดี</a:t>
            </a:r>
          </a:p>
        </p:txBody>
      </p:sp>
      <p:sp>
        <p:nvSpPr>
          <p:cNvPr id="6" name="สี่เหลี่ยมมุมมน 7"/>
          <p:cNvSpPr/>
          <p:nvPr/>
        </p:nvSpPr>
        <p:spPr>
          <a:xfrm>
            <a:off x="1605944" y="4005064"/>
            <a:ext cx="6093320" cy="1656184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th-TH" b="1" dirty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คำสั่งลงโทษทางปกครอง (สถานบริการ) ปี </a:t>
            </a:r>
            <a:r>
              <a:rPr lang="en-US" b="1" dirty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2557-2559</a:t>
            </a:r>
          </a:p>
          <a:p>
            <a:pPr algn="ctr"/>
            <a:r>
              <a:rPr lang="th-TH" sz="2400" b="1" dirty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ปิดตาม </a:t>
            </a:r>
            <a:r>
              <a:rPr lang="th-TH" sz="2400" b="1" dirty="0" err="1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ปว</a:t>
            </a:r>
            <a:r>
              <a:rPr lang="th-TH" sz="2400" b="1" dirty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.50  	</a:t>
            </a:r>
            <a:r>
              <a:rPr lang="th-TH" sz="2400" b="1" dirty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2400" b="1" dirty="0" smtClean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                         </a:t>
            </a:r>
            <a:r>
              <a:rPr lang="th-TH" sz="2400" b="1" dirty="0" smtClean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จำนวน  </a:t>
            </a:r>
            <a:r>
              <a:rPr lang="th-TH" sz="2400" b="1" dirty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141  แห่ง</a:t>
            </a:r>
          </a:p>
          <a:p>
            <a:pPr algn="ctr"/>
            <a:r>
              <a:rPr lang="th-TH" sz="2400" b="1" dirty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ปิดตามคำสั่ง </a:t>
            </a:r>
            <a:r>
              <a:rPr lang="th-TH" sz="2400" b="1" dirty="0" err="1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หน.คสช</a:t>
            </a:r>
            <a:r>
              <a:rPr lang="th-TH" sz="2400" b="1" dirty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ที่ 22/58 (ปิด 5 ปี)  จำนวน  52  แห่ง</a:t>
            </a:r>
            <a:r>
              <a:rPr lang="th-TH" b="1" dirty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endParaRPr kumimoji="0" lang="th-TH" sz="3600" b="1" i="0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7" name="สี่เหลี่ยมมุมมน 7"/>
          <p:cNvSpPr/>
          <p:nvPr/>
        </p:nvSpPr>
        <p:spPr>
          <a:xfrm>
            <a:off x="1605943" y="5809304"/>
            <a:ext cx="6093321" cy="836998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th-TH" b="1" dirty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ปี 2560 จับกุมคดีโรงแรม  58  แห่ง</a:t>
            </a:r>
            <a:endParaRPr kumimoji="0" lang="th-TH" b="1" i="0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32228775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06208" cy="1143000"/>
          </a:xfrm>
        </p:spPr>
        <p:txBody>
          <a:bodyPr/>
          <a:lstStyle/>
          <a:p>
            <a:pPr marL="0" indent="0">
              <a:buNone/>
            </a:pPr>
            <a:r>
              <a:rPr lang="th-TH" dirty="0"/>
              <a:t>4.จับกุมขบวนการส่ง</a:t>
            </a:r>
            <a:r>
              <a:rPr lang="th-TH" dirty="0" err="1"/>
              <a:t>ยาเสพติด</a:t>
            </a:r>
            <a:r>
              <a:rPr lang="th-TH" dirty="0"/>
              <a:t>ทางไปรษณีย์</a:t>
            </a:r>
            <a:endParaRPr lang="en-US" dirty="0"/>
          </a:p>
        </p:txBody>
      </p:sp>
      <p:pic>
        <p:nvPicPr>
          <p:cNvPr id="6146" name="Picture 2" descr="D:\1 สค60\149924931678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84" y="1268760"/>
            <a:ext cx="2958792" cy="221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1 สค60\1499250663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04971"/>
            <a:ext cx="3041823" cy="228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1 สค60\14992493522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55159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1 สค60\14992493426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63305"/>
            <a:ext cx="4104456" cy="307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410181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สลิปสตรีม">
  <a:themeElements>
    <a:clrScheme name="สลิปสตรี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สลิปสตรีม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สลิปสตรีม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3850</TotalTime>
  <Words>576</Words>
  <Application>Microsoft Office PowerPoint</Application>
  <PresentationFormat>นำเสนอทางหน้าจอ (4:3)</PresentationFormat>
  <Paragraphs>72</Paragraphs>
  <Slides>25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25</vt:i4>
      </vt:variant>
    </vt:vector>
  </HeadingPairs>
  <TitlesOfParts>
    <vt:vector size="35" baseType="lpstr">
      <vt:lpstr>AngsanaUPC</vt:lpstr>
      <vt:lpstr>Calibri</vt:lpstr>
      <vt:lpstr>Cordia New</vt:lpstr>
      <vt:lpstr>DokChampa</vt:lpstr>
      <vt:lpstr>Georgia</vt:lpstr>
      <vt:lpstr>IrisUPC</vt:lpstr>
      <vt:lpstr>TH SarabunIT๙</vt:lpstr>
      <vt:lpstr>Trebuchet MS</vt:lpstr>
      <vt:lpstr>Wingdings</vt:lpstr>
      <vt:lpstr>สลิปสตรีม</vt:lpstr>
      <vt:lpstr>งานนำเสนอ PowerPoint</vt:lpstr>
      <vt:lpstr>1.กำจัดผักตบชวาในลำคลอง พื้นที่ตำบลหนองปรือและตำบลตะเคียนเตี้ย ระยะทางประมาณ 5.4 กิโลเมตร  น้ำหนักผักตบชวาประมาณ 30 ตัน</vt:lpstr>
      <vt:lpstr>งานนำเสนอ PowerPoint</vt:lpstr>
      <vt:lpstr>งานนำเสนอ PowerPoint</vt:lpstr>
      <vt:lpstr>3.จับกุมสถานประกอบการที่เปิดคล้ายสถานบริการและจัดปาร์ตี้ยาเสพติด</vt:lpstr>
      <vt:lpstr>งานนำเสนอ PowerPoint</vt:lpstr>
      <vt:lpstr>ข้อมูลสถานบริการ/สถานประกอบการที่เปิดคล้ายสถานบริการ อำเภอบางละมุง</vt:lpstr>
      <vt:lpstr>งานนำเสนอ PowerPoint</vt:lpstr>
      <vt:lpstr>4.จับกุมขบวนการส่งยาเสพติดทางไปรษณีย์</vt:lpstr>
      <vt:lpstr>5.โครงการทวงคืนผืนป่าตามนโยบายของรัฐบาล  และการปลูกป่าทดแทนเพื้อฟื้นฟูสภาพป่า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OEM by Supreme Distribution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Administrator</dc:creator>
  <cp:lastModifiedBy>acer</cp:lastModifiedBy>
  <cp:revision>306</cp:revision>
  <cp:lastPrinted>2018-03-14T08:48:59Z</cp:lastPrinted>
  <dcterms:created xsi:type="dcterms:W3CDTF">2014-07-31T10:37:12Z</dcterms:created>
  <dcterms:modified xsi:type="dcterms:W3CDTF">2018-03-14T09:15:25Z</dcterms:modified>
</cp:coreProperties>
</file>