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sldIdLst>
    <p:sldId id="256" r:id="rId2"/>
    <p:sldId id="257" r:id="rId3"/>
    <p:sldId id="258" r:id="rId4"/>
    <p:sldId id="277" r:id="rId5"/>
    <p:sldId id="273" r:id="rId6"/>
    <p:sldId id="274" r:id="rId7"/>
    <p:sldId id="272" r:id="rId8"/>
    <p:sldId id="266" r:id="rId9"/>
    <p:sldId id="267" r:id="rId10"/>
    <p:sldId id="275" r:id="rId11"/>
    <p:sldId id="276" r:id="rId12"/>
    <p:sldId id="269" r:id="rId13"/>
    <p:sldId id="268" r:id="rId14"/>
    <p:sldId id="287" r:id="rId15"/>
    <p:sldId id="288" r:id="rId16"/>
    <p:sldId id="310" r:id="rId17"/>
    <p:sldId id="289" r:id="rId18"/>
    <p:sldId id="304" r:id="rId19"/>
    <p:sldId id="305" r:id="rId20"/>
    <p:sldId id="306" r:id="rId21"/>
    <p:sldId id="307" r:id="rId22"/>
    <p:sldId id="308" r:id="rId23"/>
    <p:sldId id="278" r:id="rId24"/>
    <p:sldId id="279" r:id="rId25"/>
    <p:sldId id="280" r:id="rId26"/>
    <p:sldId id="281" r:id="rId27"/>
    <p:sldId id="311" r:id="rId28"/>
    <p:sldId id="282" r:id="rId29"/>
    <p:sldId id="312" r:id="rId30"/>
    <p:sldId id="283" r:id="rId31"/>
    <p:sldId id="313" r:id="rId32"/>
    <p:sldId id="284" r:id="rId33"/>
    <p:sldId id="314" r:id="rId34"/>
    <p:sldId id="285" r:id="rId35"/>
    <p:sldId id="315" r:id="rId36"/>
    <p:sldId id="286" r:id="rId37"/>
    <p:sldId id="346" r:id="rId38"/>
    <p:sldId id="345" r:id="rId39"/>
    <p:sldId id="344" r:id="rId40"/>
    <p:sldId id="343" r:id="rId41"/>
    <p:sldId id="342" r:id="rId42"/>
    <p:sldId id="341" r:id="rId43"/>
    <p:sldId id="340" r:id="rId44"/>
    <p:sldId id="339" r:id="rId45"/>
    <p:sldId id="338" r:id="rId46"/>
    <p:sldId id="337" r:id="rId47"/>
    <p:sldId id="336" r:id="rId48"/>
    <p:sldId id="335" r:id="rId49"/>
    <p:sldId id="334" r:id="rId50"/>
    <p:sldId id="333" r:id="rId51"/>
    <p:sldId id="331" r:id="rId52"/>
    <p:sldId id="332" r:id="rId53"/>
    <p:sldId id="330" r:id="rId54"/>
    <p:sldId id="329" r:id="rId55"/>
    <p:sldId id="328" r:id="rId56"/>
    <p:sldId id="327" r:id="rId57"/>
    <p:sldId id="326" r:id="rId58"/>
    <p:sldId id="325" r:id="rId59"/>
    <p:sldId id="324" r:id="rId60"/>
    <p:sldId id="323" r:id="rId61"/>
    <p:sldId id="322" r:id="rId62"/>
    <p:sldId id="321" r:id="rId63"/>
    <p:sldId id="320" r:id="rId64"/>
    <p:sldId id="319" r:id="rId65"/>
    <p:sldId id="316" r:id="rId66"/>
    <p:sldId id="317" r:id="rId67"/>
    <p:sldId id="318" r:id="rId68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5620"/>
    <p:restoredTop sz="94660"/>
  </p:normalViewPr>
  <p:slideViewPr>
    <p:cSldViewPr showGuides="1">
      <p:cViewPr>
        <p:scale>
          <a:sx n="70" d="100"/>
          <a:sy n="70" d="100"/>
        </p:scale>
        <p:origin x="-1152" y="-1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3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8836DA-DBEC-41DD-9526-47698FBC46B8}" type="datetimeFigureOut">
              <a:rPr lang="th-TH" smtClean="0"/>
              <a:t>27/04/61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169F10-FA56-4864-B13D-1C0442A7749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61720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2DA9E-FEB1-4159-AC3A-1FB75388C0C3}" type="datetimeFigureOut">
              <a:rPr lang="th-TH" smtClean="0"/>
              <a:t>27/04/61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A0E26-E887-4360-945F-9E6756E6123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73162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2DA9E-FEB1-4159-AC3A-1FB75388C0C3}" type="datetimeFigureOut">
              <a:rPr lang="th-TH" smtClean="0"/>
              <a:t>27/04/61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A0E26-E887-4360-945F-9E6756E6123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51633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2DA9E-FEB1-4159-AC3A-1FB75388C0C3}" type="datetimeFigureOut">
              <a:rPr lang="th-TH" smtClean="0"/>
              <a:t>27/04/61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A0E26-E887-4360-945F-9E6756E6123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76240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2DA9E-FEB1-4159-AC3A-1FB75388C0C3}" type="datetimeFigureOut">
              <a:rPr lang="th-TH" smtClean="0"/>
              <a:t>27/04/61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A0E26-E887-4360-945F-9E6756E6123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88320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2DA9E-FEB1-4159-AC3A-1FB75388C0C3}" type="datetimeFigureOut">
              <a:rPr lang="th-TH" smtClean="0"/>
              <a:t>27/04/61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A0E26-E887-4360-945F-9E6756E6123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33130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2DA9E-FEB1-4159-AC3A-1FB75388C0C3}" type="datetimeFigureOut">
              <a:rPr lang="th-TH" smtClean="0"/>
              <a:t>27/04/61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A0E26-E887-4360-945F-9E6756E6123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55828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2DA9E-FEB1-4159-AC3A-1FB75388C0C3}" type="datetimeFigureOut">
              <a:rPr lang="th-TH" smtClean="0"/>
              <a:t>27/04/61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A0E26-E887-4360-945F-9E6756E6123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6762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2DA9E-FEB1-4159-AC3A-1FB75388C0C3}" type="datetimeFigureOut">
              <a:rPr lang="th-TH" smtClean="0"/>
              <a:t>27/04/61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A0E26-E887-4360-945F-9E6756E6123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42055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2DA9E-FEB1-4159-AC3A-1FB75388C0C3}" type="datetimeFigureOut">
              <a:rPr lang="th-TH" smtClean="0"/>
              <a:t>27/04/61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A0E26-E887-4360-945F-9E6756E6123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87350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2DA9E-FEB1-4159-AC3A-1FB75388C0C3}" type="datetimeFigureOut">
              <a:rPr lang="th-TH" smtClean="0"/>
              <a:t>27/04/61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A0E26-E887-4360-945F-9E6756E6123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21451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2DA9E-FEB1-4159-AC3A-1FB75388C0C3}" type="datetimeFigureOut">
              <a:rPr lang="th-TH" smtClean="0"/>
              <a:t>27/04/61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A0E26-E887-4360-945F-9E6756E6123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1389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2DA9E-FEB1-4159-AC3A-1FB75388C0C3}" type="datetimeFigureOut">
              <a:rPr lang="th-TH" smtClean="0"/>
              <a:t>27/04/61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A0E26-E887-4360-945F-9E6756E6123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01899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856462"/>
            <a:ext cx="8568952" cy="514507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4837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548680"/>
            <a:ext cx="2210359" cy="22063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3768" y="2952556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/>
              <a:t>ผู้นำชุมชนฝ่ายปกครอง</a:t>
            </a:r>
            <a:endParaRPr lang="th-TH" b="1" dirty="0"/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784976" cy="5935753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573016"/>
            <a:ext cx="9577064" cy="30243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52120" y="3612329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2400" u="sng" dirty="0" smtClean="0"/>
              <a:t>ดงตาล ๓๕๖</a:t>
            </a:r>
            <a:endParaRPr lang="th-TH" sz="2400" u="sng" dirty="0"/>
          </a:p>
        </p:txBody>
      </p:sp>
    </p:spTree>
    <p:extLst>
      <p:ext uri="{BB962C8B-B14F-4D97-AF65-F5344CB8AC3E}">
        <p14:creationId xmlns:p14="http://schemas.microsoft.com/office/powerpoint/2010/main" val="410045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548680"/>
            <a:ext cx="2210359" cy="22063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3768" y="2952556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/>
              <a:t>ผู้นำชุมชนฝ่ายปกครอง</a:t>
            </a:r>
            <a:endParaRPr lang="th-TH" b="1" dirty="0"/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784976" cy="5935753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573016"/>
            <a:ext cx="9577064" cy="30963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24128" y="3612329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2400" u="sng" dirty="0" smtClean="0"/>
              <a:t>ดงตาล ๓๖๑</a:t>
            </a:r>
            <a:endParaRPr lang="th-TH" sz="2400" u="sng" dirty="0"/>
          </a:p>
        </p:txBody>
      </p:sp>
    </p:spTree>
    <p:extLst>
      <p:ext uri="{BB962C8B-B14F-4D97-AF65-F5344CB8AC3E}">
        <p14:creationId xmlns:p14="http://schemas.microsoft.com/office/powerpoint/2010/main" val="3304649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00" y="188651"/>
            <a:ext cx="8525879" cy="3221185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73" y="3881282"/>
            <a:ext cx="8946378" cy="2716070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60659"/>
            <a:ext cx="1669690" cy="29523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7773" y="3409836"/>
            <a:ext cx="84947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600" b="1" dirty="0" smtClean="0">
                <a:solidFill>
                  <a:srgbClr val="0070C0"/>
                </a:solidFill>
              </a:rPr>
              <a:t>ข้าราชการทหารเรือ สังกัด หน่วยบัญชาการต่อสู้อากาศยาน และรักษาฝั่ง (</a:t>
            </a:r>
            <a:r>
              <a:rPr lang="th-TH" sz="2600" b="1" dirty="0" err="1" smtClean="0">
                <a:solidFill>
                  <a:srgbClr val="0070C0"/>
                </a:solidFill>
              </a:rPr>
              <a:t>สอ.รฝ</a:t>
            </a:r>
            <a:r>
              <a:rPr lang="th-TH" sz="2600" b="1" dirty="0" smtClean="0">
                <a:solidFill>
                  <a:srgbClr val="0070C0"/>
                </a:solidFill>
              </a:rPr>
              <a:t>.)</a:t>
            </a:r>
            <a:endParaRPr lang="th-TH" sz="2600" b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32240" y="3964994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2400" u="sng" dirty="0" smtClean="0"/>
              <a:t>ดงตาล ๓๖๐</a:t>
            </a:r>
            <a:endParaRPr lang="th-TH" sz="2400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2627784" y="3985900"/>
            <a:ext cx="432048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พันจ่า</a:t>
            </a:r>
            <a:r>
              <a:rPr lang="th-TH" dirty="0" err="1" smtClean="0">
                <a:latin typeface="FreesiaUPC" panose="020B0604020202020204" pitchFamily="34" charset="-34"/>
                <a:cs typeface="FreesiaUPC" panose="020B0604020202020204" pitchFamily="34" charset="-34"/>
              </a:rPr>
              <a:t>เอกณัฐ</a:t>
            </a:r>
            <a:r>
              <a:rPr lang="th-TH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ภูมินทร์ ปานรักษ์</a:t>
            </a:r>
            <a:endParaRPr lang="th-TH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8371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19230"/>
            <a:ext cx="8768257" cy="3138832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881282"/>
            <a:ext cx="9339180" cy="27160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51720" y="3358062"/>
            <a:ext cx="4824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/>
              <a:t>ชุดรักษาความปลอดภัยหมู่บ้าน (</a:t>
            </a:r>
            <a:r>
              <a:rPr lang="th-TH" b="1" dirty="0" err="1" smtClean="0"/>
              <a:t>ชรบ</a:t>
            </a:r>
            <a:r>
              <a:rPr lang="th-TH" b="1" dirty="0" smtClean="0"/>
              <a:t>.)</a:t>
            </a:r>
            <a:endParaRPr lang="th-TH" b="1" dirty="0"/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83158" y1="31472" x2="83684" y2="50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449" y="235254"/>
            <a:ext cx="3892759" cy="32504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07409" y="3885552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2400" u="sng" dirty="0" smtClean="0"/>
              <a:t>ดงตาล ๓๔๕</a:t>
            </a:r>
            <a:endParaRPr lang="th-TH" sz="2400" u="sng" dirty="0"/>
          </a:p>
        </p:txBody>
      </p:sp>
    </p:spTree>
    <p:extLst>
      <p:ext uri="{BB962C8B-B14F-4D97-AF65-F5344CB8AC3E}">
        <p14:creationId xmlns:p14="http://schemas.microsoft.com/office/powerpoint/2010/main" val="144123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737409"/>
            <a:ext cx="84969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u="sng" dirty="0" smtClean="0">
                <a:cs typeface="+mj-cs"/>
              </a:rPr>
              <a:t>ผังรูปแบบสายการบังคับบัญชา และการสั่งการ</a:t>
            </a:r>
            <a:r>
              <a:rPr lang="th-TH" sz="2400" u="sng" dirty="0">
                <a:cs typeface="+mj-cs"/>
              </a:rPr>
              <a:t>ชุดปฏิบัติการพิเศษศูนย์ปฏิบัติการป้องกัน                             และปราบปราม</a:t>
            </a:r>
            <a:r>
              <a:rPr lang="th-TH" sz="2400" u="sng" dirty="0" err="1">
                <a:cs typeface="+mj-cs"/>
              </a:rPr>
              <a:t>ยาเสพติด</a:t>
            </a:r>
            <a:r>
              <a:rPr lang="th-TH" sz="2400" u="sng" dirty="0">
                <a:cs typeface="+mj-cs"/>
              </a:rPr>
              <a:t> </a:t>
            </a:r>
            <a:r>
              <a:rPr lang="th-TH" sz="2400" u="sng" dirty="0" smtClean="0">
                <a:cs typeface="+mj-cs"/>
              </a:rPr>
              <a:t>(</a:t>
            </a:r>
            <a:r>
              <a:rPr lang="th-TH" sz="2400" u="sng" dirty="0" err="1">
                <a:cs typeface="+mj-cs"/>
              </a:rPr>
              <a:t>ชปพ.ศป.ปส.อ</a:t>
            </a:r>
            <a:r>
              <a:rPr lang="th-TH" sz="2400" u="sng" dirty="0">
                <a:cs typeface="+mj-cs"/>
              </a:rPr>
              <a:t>.สัตหีบ)</a:t>
            </a:r>
          </a:p>
          <a:p>
            <a:pPr algn="ctr"/>
            <a:endParaRPr lang="th-TH" sz="3200" u="sng" dirty="0"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35896" y="2132856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dirty="0" smtClean="0">
                <a:cs typeface="+mj-cs"/>
              </a:rPr>
              <a:t>นายอำเภอสัตหีบ</a:t>
            </a:r>
            <a:endParaRPr lang="th-TH" dirty="0"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35896" y="2996952"/>
            <a:ext cx="201622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500" dirty="0" smtClean="0">
                <a:cs typeface="+mj-cs"/>
              </a:rPr>
              <a:t>ปลัดอาวุโส</a:t>
            </a:r>
            <a:endParaRPr lang="th-TH" sz="2500" dirty="0"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91880" y="3811687"/>
            <a:ext cx="22322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200" dirty="0" smtClean="0">
                <a:cs typeface="+mj-cs"/>
              </a:rPr>
              <a:t>ปลัดอำเภอ                    หัวหน้าฝ่ายความมั่นคง</a:t>
            </a:r>
            <a:endParaRPr lang="th-TH" sz="2200" dirty="0"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56176" y="4953362"/>
            <a:ext cx="2232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 smtClean="0">
                <a:cs typeface="+mj-cs"/>
              </a:rPr>
              <a:t>ปลัดอำเภอ                                   งานป้องกัน</a:t>
            </a:r>
            <a:endParaRPr lang="th-TH" sz="2000" dirty="0"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4933617"/>
            <a:ext cx="39604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 smtClean="0">
                <a:cs typeface="+mj-cs"/>
              </a:rPr>
              <a:t>ชุดปฏิบัติการพิเศษศูนย์ปฏิบัติการป้องกัน                             และปราบปราม</a:t>
            </a:r>
            <a:r>
              <a:rPr lang="th-TH" sz="2000" dirty="0" err="1" smtClean="0">
                <a:cs typeface="+mj-cs"/>
              </a:rPr>
              <a:t>ยาเสพติด</a:t>
            </a:r>
            <a:r>
              <a:rPr lang="th-TH" sz="2000" dirty="0" smtClean="0">
                <a:cs typeface="+mj-cs"/>
              </a:rPr>
              <a:t>                                     (</a:t>
            </a:r>
            <a:r>
              <a:rPr lang="th-TH" sz="2000" dirty="0" err="1" smtClean="0">
                <a:cs typeface="+mj-cs"/>
              </a:rPr>
              <a:t>ชปพ.ศป.ปส.อ</a:t>
            </a:r>
            <a:r>
              <a:rPr lang="th-TH" sz="2000" dirty="0" smtClean="0">
                <a:cs typeface="+mj-cs"/>
              </a:rPr>
              <a:t>.สัตหีบ)</a:t>
            </a:r>
            <a:endParaRPr lang="th-TH" sz="2000" dirty="0">
              <a:cs typeface="+mj-cs"/>
            </a:endParaRPr>
          </a:p>
        </p:txBody>
      </p:sp>
      <p:cxnSp>
        <p:nvCxnSpPr>
          <p:cNvPr id="11" name="ลูกศรเชื่อมต่อแบบตรง 10"/>
          <p:cNvCxnSpPr/>
          <p:nvPr/>
        </p:nvCxnSpPr>
        <p:spPr>
          <a:xfrm flipV="1">
            <a:off x="4594708" y="2780928"/>
            <a:ext cx="0" cy="261610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ลูกศรเชื่อมต่อแบบตรง 13"/>
          <p:cNvCxnSpPr/>
          <p:nvPr/>
        </p:nvCxnSpPr>
        <p:spPr>
          <a:xfrm flipV="1">
            <a:off x="4591397" y="3455422"/>
            <a:ext cx="0" cy="261610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ลูกศรเชื่อมต่อแบบตรง 14"/>
          <p:cNvCxnSpPr/>
          <p:nvPr/>
        </p:nvCxnSpPr>
        <p:spPr>
          <a:xfrm flipV="1">
            <a:off x="2231740" y="2394466"/>
            <a:ext cx="0" cy="225867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ลูกศรเชื่อมต่อแบบตรง 17"/>
          <p:cNvCxnSpPr/>
          <p:nvPr/>
        </p:nvCxnSpPr>
        <p:spPr>
          <a:xfrm>
            <a:off x="2231740" y="2780928"/>
            <a:ext cx="2362968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ลูกศรเชื่อมต่อแบบตรง 21"/>
          <p:cNvCxnSpPr/>
          <p:nvPr/>
        </p:nvCxnSpPr>
        <p:spPr>
          <a:xfrm>
            <a:off x="2228429" y="3455422"/>
            <a:ext cx="2362968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ลูกศรเชื่อมต่อแบบตรง 22"/>
          <p:cNvCxnSpPr/>
          <p:nvPr/>
        </p:nvCxnSpPr>
        <p:spPr>
          <a:xfrm>
            <a:off x="2228429" y="4653136"/>
            <a:ext cx="5043871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ลูกศรเชื่อมต่อแบบตรง 24"/>
          <p:cNvCxnSpPr/>
          <p:nvPr/>
        </p:nvCxnSpPr>
        <p:spPr>
          <a:xfrm flipV="1">
            <a:off x="2231740" y="4653136"/>
            <a:ext cx="0" cy="261610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ลูกศรเชื่อมต่อแบบตรง 25"/>
          <p:cNvCxnSpPr/>
          <p:nvPr/>
        </p:nvCxnSpPr>
        <p:spPr>
          <a:xfrm flipV="1">
            <a:off x="7272300" y="4653136"/>
            <a:ext cx="0" cy="261610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ลูกศรเชื่อมต่อแบบตรง 26"/>
          <p:cNvCxnSpPr/>
          <p:nvPr/>
        </p:nvCxnSpPr>
        <p:spPr>
          <a:xfrm>
            <a:off x="2231740" y="2394466"/>
            <a:ext cx="1404156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51806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143000"/>
          </a:xfrm>
        </p:spPr>
        <p:txBody>
          <a:bodyPr>
            <a:normAutofit/>
          </a:bodyPr>
          <a:lstStyle/>
          <a:p>
            <a:r>
              <a:rPr lang="th-TH" sz="2800" b="1" dirty="0" smtClean="0">
                <a:latin typeface="FreesiaUPC" panose="020B0604020202020204" pitchFamily="34" charset="-34"/>
              </a:rPr>
              <a:t>ศูนย์ปฏิบัติการป้องกัน และปราบปราม</a:t>
            </a:r>
            <a:r>
              <a:rPr lang="th-TH" sz="2800" b="1" dirty="0" err="1" smtClean="0">
                <a:latin typeface="FreesiaUPC" panose="020B0604020202020204" pitchFamily="34" charset="-34"/>
              </a:rPr>
              <a:t>ยาเสพติด</a:t>
            </a:r>
            <a:r>
              <a:rPr lang="th-TH" sz="2800" b="1" dirty="0" smtClean="0">
                <a:latin typeface="FreesiaUPC" panose="020B0604020202020204" pitchFamily="34" charset="-34"/>
              </a:rPr>
              <a:t>อำเภอสัตหีบ</a:t>
            </a:r>
            <a:endParaRPr lang="th-TH" sz="2800" b="1" dirty="0">
              <a:latin typeface="FreesiaUPC" panose="020B0604020202020204" pitchFamily="34" charset="-34"/>
            </a:endParaRPr>
          </a:p>
        </p:txBody>
      </p:sp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323528" y="1556792"/>
            <a:ext cx="8373616" cy="42484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thaiDist"/>
            <a:r>
              <a:rPr lang="th-TH" sz="24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	</a:t>
            </a:r>
            <a:r>
              <a:rPr lang="th-TH" sz="2400" dirty="0" smtClean="0">
                <a:latin typeface="FreesiaUPC" panose="020B0604020202020204" pitchFamily="34" charset="-34"/>
              </a:rPr>
              <a:t>ศูนย์ปฏิบัติการป้องกัน และปราบปราม</a:t>
            </a:r>
            <a:r>
              <a:rPr lang="th-TH" sz="2400" dirty="0" err="1" smtClean="0">
                <a:latin typeface="FreesiaUPC" panose="020B0604020202020204" pitchFamily="34" charset="-34"/>
              </a:rPr>
              <a:t>ยาเสพติด</a:t>
            </a:r>
            <a:r>
              <a:rPr lang="th-TH" sz="2400" dirty="0" smtClean="0">
                <a:latin typeface="FreesiaUPC" panose="020B0604020202020204" pitchFamily="34" charset="-34"/>
              </a:rPr>
              <a:t> อำเภอสัตหีบ จังหวัดชลบุรี                 เป็นหน่วยงานราชการที่เป็นหน่วยสนับสนุนการปฏิบัติงานของหน่วยหลัก เช่น ทหาร ตำรวจ                 โดยได้เริ่ม</a:t>
            </a:r>
            <a:r>
              <a:rPr lang="th-TH" sz="2400" dirty="0" err="1" smtClean="0">
                <a:latin typeface="FreesiaUPC" panose="020B0604020202020204" pitchFamily="34" charset="-34"/>
              </a:rPr>
              <a:t>บูรณา</a:t>
            </a:r>
            <a:r>
              <a:rPr lang="th-TH" sz="2400" dirty="0" smtClean="0">
                <a:latin typeface="FreesiaUPC" panose="020B0604020202020204" pitchFamily="34" charset="-34"/>
              </a:rPr>
              <a:t>การ และดำเนินการปราบปราม</a:t>
            </a:r>
            <a:r>
              <a:rPr lang="th-TH" sz="2400" dirty="0" err="1" smtClean="0">
                <a:latin typeface="FreesiaUPC" panose="020B0604020202020204" pitchFamily="34" charset="-34"/>
              </a:rPr>
              <a:t>ยาเสพติด</a:t>
            </a:r>
            <a:r>
              <a:rPr lang="th-TH" sz="2400" dirty="0" smtClean="0">
                <a:latin typeface="FreesiaUPC" panose="020B0604020202020204" pitchFamily="34" charset="-34"/>
              </a:rPr>
              <a:t>ตั้งแต่ ปี พ.ศ. ๒๕๕๑ </a:t>
            </a:r>
          </a:p>
          <a:p>
            <a:pPr algn="thaiDist"/>
            <a:endParaRPr lang="th-TH" sz="2400" dirty="0" smtClean="0">
              <a:latin typeface="FreesiaUPC" panose="020B0604020202020204" pitchFamily="34" charset="-34"/>
            </a:endParaRPr>
          </a:p>
          <a:p>
            <a:pPr algn="thaiDist"/>
            <a:r>
              <a:rPr lang="th-TH" sz="2400" dirty="0">
                <a:latin typeface="FreesiaUPC" panose="020B0604020202020204" pitchFamily="34" charset="-34"/>
              </a:rPr>
              <a:t>	</a:t>
            </a:r>
            <a:r>
              <a:rPr lang="th-TH" sz="2400" dirty="0" smtClean="0">
                <a:latin typeface="FreesiaUPC" panose="020B0604020202020204" pitchFamily="34" charset="-34"/>
              </a:rPr>
              <a:t>- ศูนย์ปฏิบัติการต่อสู้เพื่อเอาชนะ</a:t>
            </a:r>
            <a:r>
              <a:rPr lang="th-TH" sz="2400" dirty="0" err="1" smtClean="0">
                <a:latin typeface="FreesiaUPC" panose="020B0604020202020204" pitchFamily="34" charset="-34"/>
              </a:rPr>
              <a:t>ยาเสพติด</a:t>
            </a:r>
            <a:r>
              <a:rPr lang="th-TH" sz="2400" dirty="0" smtClean="0">
                <a:latin typeface="FreesiaUPC" panose="020B0604020202020204" pitchFamily="34" charset="-34"/>
              </a:rPr>
              <a:t>อำเภอสัตหีบ (ศต</a:t>
            </a:r>
            <a:r>
              <a:rPr lang="th-TH" sz="2400" dirty="0" err="1" smtClean="0">
                <a:latin typeface="FreesiaUPC" panose="020B0604020202020204" pitchFamily="34" charset="-34"/>
              </a:rPr>
              <a:t>ส.อ</a:t>
            </a:r>
            <a:r>
              <a:rPr lang="th-TH" sz="2400" dirty="0" smtClean="0">
                <a:latin typeface="FreesiaUPC" panose="020B0604020202020204" pitchFamily="34" charset="-34"/>
              </a:rPr>
              <a:t>.สัตหีบ)</a:t>
            </a:r>
          </a:p>
          <a:p>
            <a:pPr algn="thaiDist"/>
            <a:r>
              <a:rPr lang="th-TH" sz="2400" dirty="0">
                <a:latin typeface="FreesiaUPC" panose="020B0604020202020204" pitchFamily="34" charset="-34"/>
              </a:rPr>
              <a:t>	</a:t>
            </a:r>
            <a:r>
              <a:rPr lang="th-TH" sz="2400" dirty="0" smtClean="0">
                <a:latin typeface="FreesiaUPC" panose="020B0604020202020204" pitchFamily="34" charset="-34"/>
              </a:rPr>
              <a:t>- ศูนย์ปฏิบัติการพลังแผ่นดินเพื่อเอาชนะ</a:t>
            </a:r>
            <a:r>
              <a:rPr lang="th-TH" sz="2400" dirty="0" err="1" smtClean="0">
                <a:latin typeface="FreesiaUPC" panose="020B0604020202020204" pitchFamily="34" charset="-34"/>
              </a:rPr>
              <a:t>ยาเสพติด</a:t>
            </a:r>
            <a:r>
              <a:rPr lang="th-TH" sz="2400" dirty="0" smtClean="0">
                <a:latin typeface="FreesiaUPC" panose="020B0604020202020204" pitchFamily="34" charset="-34"/>
              </a:rPr>
              <a:t>อำเภอสัตหีบ (ศพ</a:t>
            </a:r>
            <a:r>
              <a:rPr lang="th-TH" sz="2400" dirty="0" err="1" smtClean="0">
                <a:latin typeface="FreesiaUPC" panose="020B0604020202020204" pitchFamily="34" charset="-34"/>
              </a:rPr>
              <a:t>ส.อ</a:t>
            </a:r>
            <a:r>
              <a:rPr lang="th-TH" sz="2400" dirty="0" smtClean="0">
                <a:latin typeface="FreesiaUPC" panose="020B0604020202020204" pitchFamily="34" charset="-34"/>
              </a:rPr>
              <a:t>.สัตหีบ)</a:t>
            </a:r>
          </a:p>
          <a:p>
            <a:pPr algn="thaiDist"/>
            <a:r>
              <a:rPr lang="th-TH" sz="2400" dirty="0">
                <a:latin typeface="FreesiaUPC" panose="020B0604020202020204" pitchFamily="34" charset="-34"/>
              </a:rPr>
              <a:t>	</a:t>
            </a:r>
            <a:r>
              <a:rPr lang="th-TH" sz="2400" dirty="0" smtClean="0">
                <a:latin typeface="FreesiaUPC" panose="020B0604020202020204" pitchFamily="34" charset="-34"/>
              </a:rPr>
              <a:t>- ศูนย์ปฏิบัติการป้องกัน และปราบปราบ</a:t>
            </a:r>
            <a:r>
              <a:rPr lang="th-TH" sz="2400" dirty="0" err="1" smtClean="0">
                <a:latin typeface="FreesiaUPC" panose="020B0604020202020204" pitchFamily="34" charset="-34"/>
              </a:rPr>
              <a:t>ยาเสพติด</a:t>
            </a:r>
            <a:r>
              <a:rPr lang="th-TH" sz="2400" dirty="0" smtClean="0">
                <a:latin typeface="FreesiaUPC" panose="020B0604020202020204" pitchFamily="34" charset="-34"/>
              </a:rPr>
              <a:t>อำเภอสัตหีบ (</a:t>
            </a:r>
            <a:r>
              <a:rPr lang="th-TH" sz="2400" dirty="0" err="1" smtClean="0">
                <a:latin typeface="FreesiaUPC" panose="020B0604020202020204" pitchFamily="34" charset="-34"/>
              </a:rPr>
              <a:t>ศป.ปส.อ</a:t>
            </a:r>
            <a:r>
              <a:rPr lang="th-TH" sz="2400" dirty="0" smtClean="0">
                <a:latin typeface="FreesiaUPC" panose="020B0604020202020204" pitchFamily="34" charset="-34"/>
              </a:rPr>
              <a:t>.สัตหีบ)</a:t>
            </a:r>
          </a:p>
          <a:p>
            <a:pPr algn="thaiDist"/>
            <a:endParaRPr lang="th-TH" sz="2400" dirty="0">
              <a:latin typeface="Frees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673870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2276872"/>
            <a:ext cx="70567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ด้านการจัดระเบียบสังคม</a:t>
            </a:r>
          </a:p>
          <a:p>
            <a:r>
              <a:rPr lang="th-TH" dirty="0" smtClean="0"/>
              <a:t>ด้านการปราบปราม</a:t>
            </a:r>
            <a:r>
              <a:rPr lang="th-TH" dirty="0" err="1" smtClean="0"/>
              <a:t>ยาเสพติด</a:t>
            </a:r>
            <a:endParaRPr lang="th-TH" dirty="0" smtClean="0"/>
          </a:p>
          <a:p>
            <a:r>
              <a:rPr lang="th-TH" dirty="0" smtClean="0"/>
              <a:t>ด้านการบำบัดรักษา</a:t>
            </a:r>
          </a:p>
          <a:p>
            <a:r>
              <a:rPr lang="th-TH" dirty="0" smtClean="0"/>
              <a:t>ด้านการปราบปรามแรงงานต่างด้าว</a:t>
            </a:r>
          </a:p>
          <a:p>
            <a:r>
              <a:rPr lang="th-TH" dirty="0" smtClean="0"/>
              <a:t>ด้านการป้องกัน และปราบปรามการทำลายทรัพยากรธรรมชาติ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5845175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59" y="1052736"/>
            <a:ext cx="1631801" cy="21336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545" y="1059698"/>
            <a:ext cx="1642535" cy="21266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082" y="1059677"/>
            <a:ext cx="1631318" cy="21267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98" y="4000914"/>
            <a:ext cx="1619372" cy="20204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228" y="3962451"/>
            <a:ext cx="2138204" cy="20588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467" y="3962452"/>
            <a:ext cx="1628613" cy="20588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251520" y="3208826"/>
            <a:ext cx="2808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นายชายชาญ เอี่ยมเจริญ   </a:t>
            </a:r>
          </a:p>
          <a:p>
            <a:pPr algn="ctr"/>
            <a:r>
              <a:rPr lang="th-TH" sz="20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๑๐ พ.ย. ๒๕๕๑ ถึง ๒๒ เม.ย. ๒๕๕๕</a:t>
            </a:r>
            <a:endParaRPr lang="th-TH" sz="20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03848" y="3208826"/>
            <a:ext cx="2808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 err="1" smtClean="0">
                <a:latin typeface="FreesiaUPC" panose="020B0604020202020204" pitchFamily="34" charset="-34"/>
                <a:cs typeface="FreesiaUPC" panose="020B0604020202020204" pitchFamily="34" charset="-34"/>
              </a:rPr>
              <a:t>นายภ</a:t>
            </a:r>
            <a:r>
              <a:rPr lang="th-TH" sz="20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วัต เลิศมุกดา   </a:t>
            </a:r>
          </a:p>
          <a:p>
            <a:pPr algn="ctr"/>
            <a:r>
              <a:rPr lang="th-TH" sz="20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๒๓ เม.ย. ๒๕๕๕ ถึง ๑๕ ธ.ค. ๒๕๕๘</a:t>
            </a:r>
            <a:endParaRPr lang="th-TH" sz="20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12160" y="3221020"/>
            <a:ext cx="2808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นายปริญญา </a:t>
            </a:r>
            <a:r>
              <a:rPr lang="th-TH" sz="2000" dirty="0" err="1" smtClean="0">
                <a:latin typeface="FreesiaUPC" panose="020B0604020202020204" pitchFamily="34" charset="-34"/>
                <a:cs typeface="FreesiaUPC" panose="020B0604020202020204" pitchFamily="34" charset="-34"/>
              </a:rPr>
              <a:t>โพธิ</a:t>
            </a:r>
            <a:r>
              <a:rPr lang="th-TH" sz="20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สัตย์   </a:t>
            </a:r>
          </a:p>
          <a:p>
            <a:pPr algn="ctr"/>
            <a:r>
              <a:rPr lang="th-TH" sz="20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๒๖ ม.ค. ๒๕๕๘ ถึง ๑๘ ต.ค. ๒๕๕๘</a:t>
            </a:r>
            <a:endParaRPr lang="th-TH" sz="20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1520" y="6029332"/>
            <a:ext cx="2808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นาย</a:t>
            </a:r>
            <a:r>
              <a:rPr lang="th-TH" sz="2000" dirty="0" err="1" smtClean="0">
                <a:latin typeface="FreesiaUPC" panose="020B0604020202020204" pitchFamily="34" charset="-34"/>
                <a:cs typeface="FreesiaUPC" panose="020B0604020202020204" pitchFamily="34" charset="-34"/>
              </a:rPr>
              <a:t>นรเสฎฐ์</a:t>
            </a:r>
            <a:r>
              <a:rPr lang="th-TH" sz="20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 ศรี</a:t>
            </a:r>
            <a:r>
              <a:rPr lang="th-TH" sz="2000" dirty="0" err="1" smtClean="0">
                <a:latin typeface="FreesiaUPC" panose="020B0604020202020204" pitchFamily="34" charset="-34"/>
                <a:cs typeface="FreesiaUPC" panose="020B0604020202020204" pitchFamily="34" charset="-34"/>
              </a:rPr>
              <a:t>ตะพัสโส</a:t>
            </a:r>
            <a:r>
              <a:rPr lang="th-TH" sz="20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</a:p>
          <a:p>
            <a:pPr algn="ctr"/>
            <a:r>
              <a:rPr lang="th-TH" sz="20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๙ พ.ย. ๒๕๕๘ ถึง ๓๑ ก.ค. ๒๕๖๐</a:t>
            </a:r>
            <a:endParaRPr lang="th-TH" sz="20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03848" y="6029332"/>
            <a:ext cx="2808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นายก</a:t>
            </a:r>
            <a:r>
              <a:rPr lang="th-TH" sz="2000" dirty="0" err="1" smtClean="0">
                <a:latin typeface="FreesiaUPC" panose="020B0604020202020204" pitchFamily="34" charset="-34"/>
                <a:cs typeface="FreesiaUPC" panose="020B0604020202020204" pitchFamily="34" charset="-34"/>
              </a:rPr>
              <a:t>ฤษณ</a:t>
            </a:r>
            <a:r>
              <a:rPr lang="th-TH" sz="20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พันธ์ เดช</a:t>
            </a:r>
            <a:r>
              <a:rPr lang="th-TH" sz="2000" dirty="0" err="1" smtClean="0">
                <a:latin typeface="FreesiaUPC" panose="020B0604020202020204" pitchFamily="34" charset="-34"/>
                <a:cs typeface="FreesiaUPC" panose="020B0604020202020204" pitchFamily="34" charset="-34"/>
              </a:rPr>
              <a:t>ครุธ</a:t>
            </a:r>
            <a:r>
              <a:rPr lang="th-TH" sz="20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</a:p>
          <a:p>
            <a:pPr algn="ctr"/>
            <a:r>
              <a:rPr lang="th-TH" sz="20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๓๑  ก.ค. ๒๕๖๐ ถึง  ๑๕ ต.ค.๒๕๖๐</a:t>
            </a:r>
            <a:endParaRPr lang="th-TH" sz="20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84168" y="6029332"/>
            <a:ext cx="2808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นาย</a:t>
            </a:r>
            <a:r>
              <a:rPr lang="th-TH" sz="2000" dirty="0" err="1" smtClean="0">
                <a:latin typeface="FreesiaUPC" panose="020B0604020202020204" pitchFamily="34" charset="-34"/>
                <a:cs typeface="FreesiaUPC" panose="020B0604020202020204" pitchFamily="34" charset="-34"/>
              </a:rPr>
              <a:t>พงษ์</a:t>
            </a:r>
            <a:r>
              <a:rPr lang="th-TH" sz="20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พันธ์ ยมมาศ </a:t>
            </a:r>
          </a:p>
          <a:p>
            <a:pPr algn="ctr"/>
            <a:r>
              <a:rPr lang="th-TH" sz="20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๑๖ ต.ค.๒๕๖๐ ถึง ปัจจุบัน</a:t>
            </a:r>
            <a:endParaRPr lang="th-TH" sz="20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3568" y="341200"/>
            <a:ext cx="748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ทำเนียบผู้บังคับบัญชา</a:t>
            </a:r>
            <a:endParaRPr lang="th-TH" b="1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44728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5616" y="1268368"/>
            <a:ext cx="6912768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ผลงานการจับกุมคดีที่เกี่ยวกับ</a:t>
            </a:r>
            <a:r>
              <a:rPr lang="th-TH" dirty="0" err="1" smtClean="0">
                <a:latin typeface="FreesiaUPC" panose="020B0604020202020204" pitchFamily="34" charset="-34"/>
                <a:cs typeface="FreesiaUPC" panose="020B0604020202020204" pitchFamily="34" charset="-34"/>
              </a:rPr>
              <a:t>ยาเสพติดยา</a:t>
            </a:r>
            <a:r>
              <a:rPr lang="th-TH" dirty="0" err="1" smtClean="0">
                <a:latin typeface="FreesiaUPC" panose="020B0604020202020204" pitchFamily="34" charset="-34"/>
                <a:cs typeface="FreesiaUPC" panose="020B0604020202020204" pitchFamily="34" charset="-34"/>
              </a:rPr>
              <a:t>เสพติด</a:t>
            </a:r>
            <a:r>
              <a:rPr lang="th-TH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</a:p>
          <a:p>
            <a:pPr algn="ctr"/>
            <a:r>
              <a:rPr lang="th-TH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ตั้งแต่เดือน ธันวาคม ๒๕๕๙ ถึง วันที่ ๒๘  มีนาคม ๒๕๖๑</a:t>
            </a:r>
            <a:endParaRPr lang="th-TH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graphicFrame>
        <p:nvGraphicFramePr>
          <p:cNvPr id="5" name="ตาราง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1383169"/>
              </p:ext>
            </p:extLst>
          </p:nvPr>
        </p:nvGraphicFramePr>
        <p:xfrm>
          <a:off x="243070" y="2564512"/>
          <a:ext cx="8640960" cy="7924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296144"/>
                <a:gridCol w="1800200"/>
                <a:gridCol w="1296144"/>
                <a:gridCol w="2376264"/>
                <a:gridCol w="187220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 smtClean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คดีจำหน่าย</a:t>
                      </a:r>
                      <a:endParaRPr lang="th-TH" sz="2000" b="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 smtClean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คดีร่วมกันจำหน่าย</a:t>
                      </a:r>
                      <a:endParaRPr lang="th-TH" sz="2000" b="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 smtClean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คดีครอบครอง</a:t>
                      </a:r>
                      <a:endParaRPr lang="th-TH" sz="2000" b="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 smtClean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คดีครองครอบ เพื่อจำหน่าย</a:t>
                      </a:r>
                      <a:endParaRPr lang="th-TH" sz="2000" b="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 smtClean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คดีร่วมกันครอบครอง</a:t>
                      </a:r>
                      <a:endParaRPr lang="th-TH" sz="2000" b="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 smtClean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๓๔  คดี</a:t>
                      </a:r>
                      <a:endParaRPr lang="th-TH" sz="2000" b="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 smtClean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๔  คดี</a:t>
                      </a:r>
                      <a:endParaRPr lang="th-TH" sz="2000" b="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 smtClean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๓๘  คดี</a:t>
                      </a:r>
                      <a:endParaRPr lang="th-TH" sz="2000" b="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 smtClean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๑๘  คดี</a:t>
                      </a:r>
                      <a:endParaRPr lang="th-TH" sz="2000" b="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 smtClean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๕  คดี</a:t>
                      </a:r>
                      <a:endParaRPr lang="th-TH" sz="2000" b="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ตาราง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4127345"/>
              </p:ext>
            </p:extLst>
          </p:nvPr>
        </p:nvGraphicFramePr>
        <p:xfrm>
          <a:off x="243070" y="3860656"/>
          <a:ext cx="8640960" cy="7924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728192"/>
                <a:gridCol w="1584176"/>
                <a:gridCol w="2520280"/>
                <a:gridCol w="280831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 smtClean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คดีเสพสารเสพติด</a:t>
                      </a:r>
                      <a:endParaRPr lang="th-TH" sz="2000" b="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 smtClean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คดีเสพ + ขับ</a:t>
                      </a:r>
                      <a:endParaRPr lang="th-TH" sz="2000" b="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 smtClean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เสพส่งเข้าค่ายศูนย์ขวัญแผ่นดิน</a:t>
                      </a:r>
                      <a:endParaRPr lang="th-TH" sz="2000" b="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 smtClean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เสพส่งบำบัดที่โรงพยาบาล (</a:t>
                      </a:r>
                      <a:r>
                        <a:rPr lang="th-TH" sz="2000" b="0" dirty="0" err="1" smtClean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แมทริค</a:t>
                      </a:r>
                      <a:r>
                        <a:rPr lang="th-TH" sz="2000" b="0" dirty="0" smtClean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)</a:t>
                      </a:r>
                      <a:endParaRPr lang="th-TH" sz="2000" b="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 smtClean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๑๐๑  คดี</a:t>
                      </a:r>
                      <a:endParaRPr lang="th-TH" sz="2000" b="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 smtClean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๑๓  คดี</a:t>
                      </a:r>
                      <a:endParaRPr lang="th-TH" sz="2000" b="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 smtClean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๓๒  คน</a:t>
                      </a:r>
                      <a:endParaRPr lang="th-TH" sz="2000" b="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 smtClean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๒๑  คน</a:t>
                      </a:r>
                      <a:endParaRPr lang="th-TH" sz="2000" b="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398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198" y="836712"/>
            <a:ext cx="9055306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สรุปยอดของกลาง คดี</a:t>
            </a:r>
            <a:r>
              <a:rPr lang="th-TH" dirty="0" err="1" smtClean="0">
                <a:latin typeface="FreesiaUPC" panose="020B0604020202020204" pitchFamily="34" charset="-34"/>
                <a:cs typeface="FreesiaUPC" panose="020B0604020202020204" pitchFamily="34" charset="-34"/>
              </a:rPr>
              <a:t>ยาเสพติด</a:t>
            </a:r>
            <a:r>
              <a:rPr lang="th-TH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</a:p>
          <a:p>
            <a:pPr algn="ctr"/>
            <a:r>
              <a:rPr lang="th-TH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ตั้งแต่เดือน ธันวาคม ๒๕๕๙ ถึง วันที่ ๒๘  มีนาคม ๒๕๖๑</a:t>
            </a:r>
            <a:endParaRPr lang="th-TH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graphicFrame>
        <p:nvGraphicFramePr>
          <p:cNvPr id="5" name="ตาราง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1146460"/>
              </p:ext>
            </p:extLst>
          </p:nvPr>
        </p:nvGraphicFramePr>
        <p:xfrm>
          <a:off x="243070" y="2132856"/>
          <a:ext cx="8577403" cy="7924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531037"/>
                <a:gridCol w="3515329"/>
                <a:gridCol w="253103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 smtClean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ยาบ้า</a:t>
                      </a:r>
                      <a:endParaRPr lang="th-TH" sz="2000" b="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 err="1" smtClean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ไอซ์</a:t>
                      </a:r>
                      <a:endParaRPr lang="th-TH" sz="2000" b="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 smtClean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กัญชา</a:t>
                      </a:r>
                      <a:endParaRPr lang="th-TH" sz="2000" b="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 smtClean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๙,๔๑๙  เม็ด</a:t>
                      </a:r>
                      <a:endParaRPr lang="th-TH" sz="2000" b="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 smtClean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๑๘๒.๗๖ กรัม</a:t>
                      </a:r>
                      <a:endParaRPr lang="th-TH" sz="2000" b="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 smtClean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๑๐๒.๔๖  กรัม</a:t>
                      </a:r>
                      <a:endParaRPr lang="th-TH" sz="2000" b="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ตาราง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9386869"/>
              </p:ext>
            </p:extLst>
          </p:nvPr>
        </p:nvGraphicFramePr>
        <p:xfrm>
          <a:off x="243070" y="3429000"/>
          <a:ext cx="8640960" cy="7924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32586"/>
                <a:gridCol w="1512168"/>
                <a:gridCol w="1584176"/>
                <a:gridCol w="1728192"/>
                <a:gridCol w="258383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 smtClean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รถยนต์</a:t>
                      </a:r>
                      <a:endParaRPr lang="th-TH" sz="2000" b="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 smtClean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รถจักรยานยนต์</a:t>
                      </a:r>
                      <a:endParaRPr lang="th-TH" sz="2000" b="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 smtClean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โทรศัพท์</a:t>
                      </a:r>
                      <a:r>
                        <a:rPr lang="th-TH" sz="2000" b="0" baseline="0" dirty="0" smtClean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มือถือ</a:t>
                      </a:r>
                      <a:endParaRPr lang="th-TH" sz="2000" b="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0" dirty="0" smtClean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เครื่องชั่งดิจิตอล</a:t>
                      </a:r>
                      <a:endParaRPr lang="th-TH" sz="2000" b="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 smtClean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ธนบัตรที่ใช้ในการล่อซื้อ</a:t>
                      </a:r>
                      <a:endParaRPr lang="th-TH" sz="2000" b="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 smtClean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๓  คัน</a:t>
                      </a:r>
                      <a:endParaRPr lang="th-TH" sz="2000" b="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 smtClean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๓๒  คัน</a:t>
                      </a:r>
                      <a:endParaRPr lang="th-TH" sz="2000" b="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 smtClean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๓๒  เครื่อง</a:t>
                      </a:r>
                      <a:endParaRPr lang="th-TH" sz="2000" b="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0" dirty="0" smtClean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๔  เครื่อง</a:t>
                      </a:r>
                      <a:endParaRPr lang="th-TH" sz="2000" b="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 smtClean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๘๔,๐๖๐.- บาท</a:t>
                      </a:r>
                      <a:r>
                        <a:rPr lang="th-TH" sz="2000" b="0" baseline="0" dirty="0" smtClean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</a:t>
                      </a:r>
                      <a:endParaRPr lang="th-TH" sz="2000" b="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ตาราง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4271786"/>
              </p:ext>
            </p:extLst>
          </p:nvPr>
        </p:nvGraphicFramePr>
        <p:xfrm>
          <a:off x="251520" y="4796760"/>
          <a:ext cx="8640960" cy="7924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728192"/>
                <a:gridCol w="1584176"/>
                <a:gridCol w="2520280"/>
                <a:gridCol w="280831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 smtClean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เครื่องชั่งดิจิตอล</a:t>
                      </a:r>
                      <a:endParaRPr lang="th-TH" sz="2000" b="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 smtClean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รถจักรยานยนต์</a:t>
                      </a:r>
                      <a:endParaRPr lang="th-TH" sz="2000" b="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 smtClean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โทรศัพท์</a:t>
                      </a:r>
                      <a:r>
                        <a:rPr lang="th-TH" sz="2000" b="0" baseline="0" dirty="0" smtClean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มือถือ</a:t>
                      </a:r>
                      <a:endParaRPr lang="th-TH" sz="2000" b="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 smtClean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ธนบัตรที่ใช้ในการล่อซื้อ</a:t>
                      </a:r>
                      <a:endParaRPr lang="th-TH" sz="2000" b="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 smtClean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๔  คัน</a:t>
                      </a:r>
                      <a:endParaRPr lang="th-TH" sz="2000" b="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 smtClean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๓๒  คัน</a:t>
                      </a:r>
                      <a:endParaRPr lang="th-TH" sz="2000" b="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 smtClean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๓๒  เครื่อง</a:t>
                      </a:r>
                      <a:endParaRPr lang="th-TH" sz="2000" b="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0" dirty="0" smtClean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๘๔,๐๖๐.- บาท</a:t>
                      </a:r>
                      <a:r>
                        <a:rPr lang="th-TH" sz="2000" b="0" baseline="0" dirty="0" smtClean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 </a:t>
                      </a:r>
                      <a:endParaRPr lang="th-TH" sz="2000" b="0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220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56462"/>
            <a:ext cx="8424935" cy="514507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23589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5078" y="1405880"/>
            <a:ext cx="86409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สรุปยอดคดีสำคัญอื่น ๆ </a:t>
            </a:r>
          </a:p>
          <a:p>
            <a:pPr algn="ctr"/>
            <a:r>
              <a:rPr lang="th-TH" b="1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ตั้งแต่เดือน ธันวาคม ๒๕๕๙ ถึง วันที่ ๒๘  มีนาคม ๒๕๖๑</a:t>
            </a:r>
            <a:endParaRPr lang="th-TH" b="1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graphicFrame>
        <p:nvGraphicFramePr>
          <p:cNvPr id="8" name="ตาราง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412056"/>
              </p:ext>
            </p:extLst>
          </p:nvPr>
        </p:nvGraphicFramePr>
        <p:xfrm>
          <a:off x="395536" y="2702024"/>
          <a:ext cx="8344479" cy="274320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504056"/>
                <a:gridCol w="6048672"/>
                <a:gridCol w="179175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ที่</a:t>
                      </a:r>
                      <a:endParaRPr lang="th-TH" sz="2400" b="1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ข้อกล่าวหา</a:t>
                      </a:r>
                      <a:endParaRPr lang="th-TH" sz="2400" b="1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solidFill>
                            <a:schemeClr val="tx1"/>
                          </a:solidFill>
                          <a:latin typeface="FreesiaUPC" panose="020B0604020202020204" pitchFamily="34" charset="-34"/>
                          <a:cs typeface="FreesiaUPC" panose="020B0604020202020204" pitchFamily="34" charset="-34"/>
                        </a:rPr>
                        <a:t>ยอดคดี</a:t>
                      </a:r>
                      <a:endParaRPr lang="th-TH" sz="2400" b="1" dirty="0">
                        <a:solidFill>
                          <a:schemeClr val="tx1"/>
                        </a:solidFill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/>
                        <a:t>๑.</a:t>
                      </a:r>
                      <a:endParaRPr lang="th-TH" sz="2400" b="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h-TH" sz="2400" dirty="0" smtClean="0"/>
                        <a:t>มีอาวุธปืนไว้ในครอบครองโดยไม่ได้รับอนุญาต</a:t>
                      </a:r>
                      <a:endParaRPr lang="th-TH" sz="2400" b="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/>
                        <a:t>จำนวน  ๔  คดี</a:t>
                      </a:r>
                      <a:endParaRPr lang="th-TH" sz="2400" b="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/>
                        <a:t>๒.</a:t>
                      </a:r>
                      <a:endParaRPr lang="th-TH" sz="2400" b="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dirty="0" smtClean="0"/>
                        <a:t>มีกระสุนปืนไว้ในครอบครองโดยไม่ได้รับอนุญาต</a:t>
                      </a:r>
                      <a:endParaRPr lang="th-TH" sz="2400" b="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dirty="0" smtClean="0"/>
                        <a:t>จำนวน  ๕  คดี</a:t>
                      </a:r>
                      <a:endParaRPr lang="th-TH" sz="2400" b="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/>
                        <a:t>๓.</a:t>
                      </a:r>
                      <a:endParaRPr lang="th-TH" sz="2400" b="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dirty="0" smtClean="0"/>
                        <a:t>ลักลอบเล่นการพนันเอาทรัพย์สินกัน ฯ </a:t>
                      </a:r>
                      <a:endParaRPr lang="th-TH" sz="2400" b="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dirty="0" smtClean="0"/>
                        <a:t>จำนวน  ๓  คดี</a:t>
                      </a:r>
                      <a:endParaRPr lang="th-TH" sz="2400" b="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/>
                        <a:t>๔.</a:t>
                      </a:r>
                      <a:endParaRPr lang="th-TH" sz="2400" b="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dirty="0" smtClean="0"/>
                        <a:t>เป็นบุคคลต่างด้าวหลบหนีเข้ามาในราชอาณาจักรโดยไม่ได้รับอนุญาต</a:t>
                      </a:r>
                      <a:endParaRPr lang="th-TH" sz="2400" b="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dirty="0" smtClean="0"/>
                        <a:t>จำนวน  ๔  คดี</a:t>
                      </a:r>
                      <a:endParaRPr lang="th-TH" sz="2400" b="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/>
                        <a:t>๕.</a:t>
                      </a:r>
                      <a:endParaRPr lang="th-TH" sz="2400" b="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dirty="0" smtClean="0"/>
                        <a:t>เปิดให้บริการโรงแรมโดยไม่ได้รับอนุญาต</a:t>
                      </a:r>
                      <a:endParaRPr lang="th-TH" sz="2400" b="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dirty="0" smtClean="0"/>
                        <a:t>จำนวน  ๙  คดี</a:t>
                      </a:r>
                      <a:endParaRPr lang="th-TH" sz="2400" b="0" dirty="0">
                        <a:latin typeface="FreesiaUPC" panose="020B0604020202020204" pitchFamily="34" charset="-34"/>
                        <a:cs typeface="FreesiaUPC" panose="020B0604020202020204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668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92393" y="1464508"/>
            <a:ext cx="7056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การคัดเลือกเจ้าหน้าที่ปฏิบัติงานเกี่ยวกับ</a:t>
            </a:r>
            <a:r>
              <a:rPr lang="th-TH" b="1" dirty="0" err="1" smtClean="0">
                <a:latin typeface="FreesiaUPC" panose="020B0604020202020204" pitchFamily="34" charset="-34"/>
                <a:cs typeface="FreesiaUPC" panose="020B0604020202020204" pitchFamily="34" charset="-34"/>
              </a:rPr>
              <a:t>ยาเสพติด</a:t>
            </a:r>
            <a:endParaRPr lang="th-TH" b="1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253074" y="2333828"/>
            <a:ext cx="86409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4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	เจ้าหน้าที่ผู้ที่ปฏิบัติงาน</a:t>
            </a:r>
            <a:r>
              <a:rPr lang="th-TH" sz="2400" dirty="0" err="1" smtClean="0">
                <a:latin typeface="FreesiaUPC" panose="020B0604020202020204" pitchFamily="34" charset="-34"/>
                <a:cs typeface="FreesiaUPC" panose="020B0604020202020204" pitchFamily="34" charset="-34"/>
              </a:rPr>
              <a:t>ยาเสพติด</a:t>
            </a:r>
            <a:r>
              <a:rPr lang="th-TH" sz="24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คัดเลือกจากบุคลากรของฝ่ายปกครองในพื้น ดังนี้ </a:t>
            </a:r>
          </a:p>
          <a:p>
            <a:endParaRPr lang="th-TH" sz="2400" dirty="0" smtClean="0"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r>
              <a:rPr lang="th-TH" sz="2400" dirty="0">
                <a:latin typeface="FreesiaUPC" panose="020B0604020202020204" pitchFamily="34" charset="-34"/>
                <a:cs typeface="FreesiaUPC" panose="020B0604020202020204" pitchFamily="34" charset="-34"/>
              </a:rPr>
              <a:t>	- สารวัตร</a:t>
            </a:r>
            <a:r>
              <a:rPr lang="th-TH" sz="24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กำนัน		- ผู้ใหญ่บ้าน</a:t>
            </a:r>
          </a:p>
          <a:p>
            <a:r>
              <a:rPr lang="th-TH" sz="2400" dirty="0">
                <a:latin typeface="FreesiaUPC" panose="020B0604020202020204" pitchFamily="34" charset="-34"/>
                <a:cs typeface="FreesiaUPC" panose="020B0604020202020204" pitchFamily="34" charset="-34"/>
              </a:rPr>
              <a:t>	</a:t>
            </a:r>
            <a:r>
              <a:rPr lang="th-TH" sz="24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- ผู้ช่วยผู้ใหญ่บ้าน		</a:t>
            </a:r>
            <a:r>
              <a:rPr lang="th-TH" sz="2400" dirty="0">
                <a:latin typeface="FreesiaUPC" panose="020B0604020202020204" pitchFamily="34" charset="-34"/>
                <a:cs typeface="FreesiaUPC" panose="020B0604020202020204" pitchFamily="34" charset="-34"/>
              </a:rPr>
              <a:t>- ผู้ช่วย</a:t>
            </a:r>
            <a:r>
              <a:rPr lang="th-TH" sz="24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ผู้ใหญ่บ้าน (</a:t>
            </a:r>
            <a:r>
              <a:rPr lang="th-TH" sz="2400" dirty="0" err="1" smtClean="0">
                <a:latin typeface="FreesiaUPC" panose="020B0604020202020204" pitchFamily="34" charset="-34"/>
                <a:cs typeface="FreesiaUPC" panose="020B0604020202020204" pitchFamily="34" charset="-34"/>
              </a:rPr>
              <a:t>ผรส</a:t>
            </a:r>
            <a:r>
              <a:rPr lang="th-TH" sz="24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.)				- สมาชิกกองอาสารักษาดินแดนประจำการ 					</a:t>
            </a:r>
            <a:r>
              <a:rPr lang="th-TH" sz="2400" dirty="0">
                <a:latin typeface="FreesiaUPC" panose="020B0604020202020204" pitchFamily="34" charset="-34"/>
                <a:cs typeface="FreesiaUPC" panose="020B0604020202020204" pitchFamily="34" charset="-34"/>
              </a:rPr>
              <a:t>- สมาชิกกองอาสารักษาดินแดนประจำการ (สำรอง</a:t>
            </a:r>
            <a:r>
              <a:rPr lang="th-TH" sz="24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)</a:t>
            </a:r>
            <a:r>
              <a:rPr lang="th-TH" sz="2400" dirty="0">
                <a:latin typeface="FreesiaUPC" panose="020B0604020202020204" pitchFamily="34" charset="-34"/>
                <a:cs typeface="FreesiaUPC" panose="020B0604020202020204" pitchFamily="34" charset="-34"/>
              </a:rPr>
              <a:t> </a:t>
            </a:r>
            <a:r>
              <a:rPr lang="th-TH" sz="24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					- </a:t>
            </a:r>
            <a:r>
              <a:rPr lang="th-TH" sz="2400" dirty="0">
                <a:latin typeface="FreesiaUPC" panose="020B0604020202020204" pitchFamily="34" charset="-34"/>
                <a:cs typeface="FreesiaUPC" panose="020B0604020202020204" pitchFamily="34" charset="-34"/>
              </a:rPr>
              <a:t>ชุดรักษาความปลอดภัยหมู่บ้าน (</a:t>
            </a:r>
            <a:r>
              <a:rPr lang="th-TH" sz="2400" dirty="0" err="1">
                <a:latin typeface="FreesiaUPC" panose="020B0604020202020204" pitchFamily="34" charset="-34"/>
                <a:cs typeface="FreesiaUPC" panose="020B0604020202020204" pitchFamily="34" charset="-34"/>
              </a:rPr>
              <a:t>ชรบ</a:t>
            </a:r>
            <a:r>
              <a:rPr lang="th-TH" sz="2400" dirty="0">
                <a:latin typeface="FreesiaUPC" panose="020B0604020202020204" pitchFamily="34" charset="-34"/>
                <a:cs typeface="FreesiaUPC" panose="020B0604020202020204" pitchFamily="34" charset="-34"/>
              </a:rPr>
              <a:t>.) </a:t>
            </a:r>
          </a:p>
          <a:p>
            <a:endParaRPr lang="th-TH" sz="24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r>
              <a:rPr lang="th-TH" sz="2400" dirty="0">
                <a:latin typeface="FreesiaUPC" panose="020B0604020202020204" pitchFamily="34" charset="-34"/>
                <a:cs typeface="FreesiaUPC" panose="020B0604020202020204" pitchFamily="34" charset="-34"/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41614952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1600" y="1335544"/>
            <a:ext cx="7056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หลักเกณฑ์ใน</a:t>
            </a:r>
            <a:r>
              <a:rPr lang="th-TH" b="1" dirty="0">
                <a:latin typeface="FreesiaUPC" panose="020B0604020202020204" pitchFamily="34" charset="-34"/>
                <a:cs typeface="FreesiaUPC" panose="020B0604020202020204" pitchFamily="34" charset="-34"/>
              </a:rPr>
              <a:t>การพิจารณา</a:t>
            </a:r>
            <a:r>
              <a:rPr lang="th-TH" b="1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คัดเลือกเจ้าหน้าที่</a:t>
            </a:r>
            <a:endParaRPr lang="th-TH" b="1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971600" y="2204864"/>
            <a:ext cx="820891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h-TH" sz="24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  <a:p>
            <a:r>
              <a:rPr lang="th-TH" sz="2400" dirty="0">
                <a:latin typeface="FreesiaUPC" panose="020B0604020202020204" pitchFamily="34" charset="-34"/>
                <a:cs typeface="FreesiaUPC" panose="020B0604020202020204" pitchFamily="34" charset="-34"/>
              </a:rPr>
              <a:t>	</a:t>
            </a:r>
            <a:r>
              <a:rPr lang="th-TH" sz="24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หลักเกณฑ์</a:t>
            </a:r>
            <a:r>
              <a:rPr lang="th-TH" sz="2400" dirty="0">
                <a:latin typeface="FreesiaUPC" panose="020B0604020202020204" pitchFamily="34" charset="-34"/>
                <a:cs typeface="FreesiaUPC" panose="020B0604020202020204" pitchFamily="34" charset="-34"/>
              </a:rPr>
              <a:t>ที่ดีในการพิจารณา</a:t>
            </a:r>
            <a:r>
              <a:rPr lang="th-TH" sz="24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คัดเลือกอีกด้วย ซึ่ง</a:t>
            </a:r>
            <a:r>
              <a:rPr lang="th-TH" sz="2400" dirty="0">
                <a:latin typeface="FreesiaUPC" panose="020B0604020202020204" pitchFamily="34" charset="-34"/>
                <a:cs typeface="FreesiaUPC" panose="020B0604020202020204" pitchFamily="34" charset="-34"/>
              </a:rPr>
              <a:t>หลักเกณฑ์ที่จำเป็นต้องใช้มี</a:t>
            </a:r>
            <a:r>
              <a:rPr lang="th-TH" sz="24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ดังนี้</a:t>
            </a:r>
          </a:p>
          <a:p>
            <a:r>
              <a:rPr lang="th-TH" sz="24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๑. เป็นผู้ที่มีความรู้พื้นฐานเกี่ยวกับ</a:t>
            </a:r>
            <a:r>
              <a:rPr lang="th-TH" sz="2400" dirty="0" err="1" smtClean="0">
                <a:latin typeface="FreesiaUPC" panose="020B0604020202020204" pitchFamily="34" charset="-34"/>
                <a:cs typeface="FreesiaUPC" panose="020B0604020202020204" pitchFamily="34" charset="-34"/>
              </a:rPr>
              <a:t>ยาเสพติด</a:t>
            </a:r>
            <a:r>
              <a:rPr lang="th-TH" sz="2400" dirty="0">
                <a:latin typeface="FreesiaUPC" panose="020B0604020202020204" pitchFamily="34" charset="-34"/>
                <a:cs typeface="FreesiaUPC" panose="020B0604020202020204" pitchFamily="34" charset="-34"/>
              </a:rPr>
              <a:t> </a:t>
            </a:r>
            <a:br>
              <a:rPr lang="th-TH" sz="2400" dirty="0">
                <a:latin typeface="FreesiaUPC" panose="020B0604020202020204" pitchFamily="34" charset="-34"/>
                <a:cs typeface="FreesiaUPC" panose="020B0604020202020204" pitchFamily="34" charset="-34"/>
              </a:rPr>
            </a:br>
            <a:r>
              <a:rPr lang="th-TH" sz="24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๒. เป็นผู้ที่มีประสบการณ์ในงานด้านการลงพื้นที่</a:t>
            </a:r>
            <a:r>
              <a:rPr lang="th-TH" sz="2400" dirty="0">
                <a:latin typeface="FreesiaUPC" panose="020B0604020202020204" pitchFamily="34" charset="-34"/>
                <a:cs typeface="FreesiaUPC" panose="020B0604020202020204" pitchFamily="34" charset="-34"/>
              </a:rPr>
              <a:t/>
            </a:r>
            <a:br>
              <a:rPr lang="th-TH" sz="2400" dirty="0">
                <a:latin typeface="FreesiaUPC" panose="020B0604020202020204" pitchFamily="34" charset="-34"/>
                <a:cs typeface="FreesiaUPC" panose="020B0604020202020204" pitchFamily="34" charset="-34"/>
              </a:rPr>
            </a:br>
            <a:r>
              <a:rPr lang="th-TH" sz="24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๓. เป็นผู้ที่มีความซื่อสัตย์ และ</a:t>
            </a:r>
            <a:r>
              <a:rPr lang="th-TH" sz="2400" dirty="0">
                <a:latin typeface="FreesiaUPC" panose="020B0604020202020204" pitchFamily="34" charset="-34"/>
                <a:cs typeface="FreesiaUPC" panose="020B0604020202020204" pitchFamily="34" charset="-34"/>
              </a:rPr>
              <a:t>ความ</a:t>
            </a:r>
            <a:r>
              <a:rPr lang="th-TH" sz="24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รับผิดชอบ</a:t>
            </a:r>
            <a:r>
              <a:rPr lang="th-TH" sz="2400" dirty="0">
                <a:latin typeface="FreesiaUPC" panose="020B0604020202020204" pitchFamily="34" charset="-34"/>
                <a:cs typeface="FreesiaUPC" panose="020B0604020202020204" pitchFamily="34" charset="-34"/>
              </a:rPr>
              <a:t/>
            </a:r>
            <a:br>
              <a:rPr lang="th-TH" sz="2400" dirty="0">
                <a:latin typeface="FreesiaUPC" panose="020B0604020202020204" pitchFamily="34" charset="-34"/>
                <a:cs typeface="FreesiaUPC" panose="020B0604020202020204" pitchFamily="34" charset="-34"/>
              </a:rPr>
            </a:br>
            <a:r>
              <a:rPr lang="th-TH" sz="24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๔. เป็นผู้ที่มีลักษณะบุคลิกภาพน่าเชื่อถือ</a:t>
            </a:r>
            <a:r>
              <a:rPr lang="th-TH" sz="2400" dirty="0">
                <a:latin typeface="FreesiaUPC" panose="020B0604020202020204" pitchFamily="34" charset="-34"/>
                <a:cs typeface="FreesiaUPC" panose="020B0604020202020204" pitchFamily="34" charset="-34"/>
              </a:rPr>
              <a:t> </a:t>
            </a:r>
            <a:br>
              <a:rPr lang="th-TH" sz="2400" dirty="0">
                <a:latin typeface="FreesiaUPC" panose="020B0604020202020204" pitchFamily="34" charset="-34"/>
                <a:cs typeface="FreesiaUPC" panose="020B0604020202020204" pitchFamily="34" charset="-34"/>
              </a:rPr>
            </a:br>
            <a:r>
              <a:rPr lang="th-TH" sz="2400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๕. เป็นผู้ที่มี</a:t>
            </a:r>
            <a:r>
              <a:rPr lang="th-TH" sz="2400" dirty="0" err="1" smtClean="0">
                <a:latin typeface="FreesiaUPC" panose="020B0604020202020204" pitchFamily="34" charset="-34"/>
                <a:cs typeface="FreesiaUPC" panose="020B0604020202020204" pitchFamily="34" charset="-34"/>
              </a:rPr>
              <a:t>ม</a:t>
            </a:r>
            <a:r>
              <a:rPr lang="th-TH" sz="2400" dirty="0" err="1">
                <a:latin typeface="FreesiaUPC" panose="020B0604020202020204" pitchFamily="34" charset="-34"/>
                <a:cs typeface="FreesiaUPC" panose="020B0604020202020204" pitchFamily="34" charset="-34"/>
              </a:rPr>
              <a:t>นุษย</a:t>
            </a:r>
            <a:r>
              <a:rPr lang="th-TH" sz="2400" dirty="0">
                <a:latin typeface="FreesiaUPC" panose="020B0604020202020204" pitchFamily="34" charset="-34"/>
                <a:cs typeface="FreesiaUPC" panose="020B0604020202020204" pitchFamily="34" charset="-34"/>
              </a:rPr>
              <a:t>สัมพันธ์เป็นเลิศ   </a:t>
            </a:r>
          </a:p>
        </p:txBody>
      </p:sp>
    </p:spTree>
    <p:extLst>
      <p:ext uri="{BB962C8B-B14F-4D97-AF65-F5344CB8AC3E}">
        <p14:creationId xmlns:p14="http://schemas.microsoft.com/office/powerpoint/2010/main" val="17350936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4016"/>
            <a:ext cx="4920548" cy="328498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72007"/>
            <a:ext cx="3792019" cy="674136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573016"/>
            <a:ext cx="4992556" cy="324036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392712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79" y="136031"/>
            <a:ext cx="4363220" cy="660533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52" y="112273"/>
            <a:ext cx="4378344" cy="38927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52" y="4089198"/>
            <a:ext cx="4378344" cy="265216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825407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79" y="112273"/>
            <a:ext cx="4363220" cy="662909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52" y="112273"/>
            <a:ext cx="4378343" cy="662909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155009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829533" cy="655272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947484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7384"/>
            <a:ext cx="9158125" cy="6885384"/>
          </a:xfrm>
        </p:spPr>
      </p:pic>
    </p:spTree>
    <p:extLst>
      <p:ext uri="{BB962C8B-B14F-4D97-AF65-F5344CB8AC3E}">
        <p14:creationId xmlns:p14="http://schemas.microsoft.com/office/powerpoint/2010/main" val="34148932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8829532" cy="655272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717779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8125" cy="6858000"/>
          </a:xfrm>
        </p:spPr>
      </p:pic>
    </p:spTree>
    <p:extLst>
      <p:ext uri="{BB962C8B-B14F-4D97-AF65-F5344CB8AC3E}">
        <p14:creationId xmlns:p14="http://schemas.microsoft.com/office/powerpoint/2010/main" val="689326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06" y="856462"/>
            <a:ext cx="8276598" cy="514507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23589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3347777" cy="655272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357" y="179958"/>
            <a:ext cx="5251131" cy="655697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587838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8125" cy="6858000"/>
          </a:xfrm>
        </p:spPr>
      </p:pic>
    </p:spTree>
    <p:extLst>
      <p:ext uri="{BB962C8B-B14F-4D97-AF65-F5344CB8AC3E}">
        <p14:creationId xmlns:p14="http://schemas.microsoft.com/office/powerpoint/2010/main" val="32721941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8928992" cy="655272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251495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32147"/>
            <a:ext cx="9158125" cy="4793706"/>
          </a:xfrm>
        </p:spPr>
      </p:pic>
    </p:spTree>
    <p:extLst>
      <p:ext uri="{BB962C8B-B14F-4D97-AF65-F5344CB8AC3E}">
        <p14:creationId xmlns:p14="http://schemas.microsoft.com/office/powerpoint/2010/main" val="5255393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856984" cy="655272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757849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53277"/>
            <a:ext cx="9158125" cy="5151445"/>
          </a:xfrm>
        </p:spPr>
      </p:pic>
    </p:spTree>
    <p:extLst>
      <p:ext uri="{BB962C8B-B14F-4D97-AF65-F5344CB8AC3E}">
        <p14:creationId xmlns:p14="http://schemas.microsoft.com/office/powerpoint/2010/main" val="5255393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6328"/>
            <a:ext cx="8640960" cy="652534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232554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34150"/>
            <a:ext cx="9158125" cy="4789699"/>
          </a:xfrm>
        </p:spPr>
      </p:pic>
    </p:spTree>
    <p:extLst>
      <p:ext uri="{BB962C8B-B14F-4D97-AF65-F5344CB8AC3E}">
        <p14:creationId xmlns:p14="http://schemas.microsoft.com/office/powerpoint/2010/main" val="885427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34150"/>
            <a:ext cx="9158125" cy="4789699"/>
          </a:xfrm>
        </p:spPr>
      </p:pic>
    </p:spTree>
    <p:extLst>
      <p:ext uri="{BB962C8B-B14F-4D97-AF65-F5344CB8AC3E}">
        <p14:creationId xmlns:p14="http://schemas.microsoft.com/office/powerpoint/2010/main" val="885427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53277"/>
            <a:ext cx="9158124" cy="5151445"/>
          </a:xfrm>
        </p:spPr>
      </p:pic>
    </p:spTree>
    <p:extLst>
      <p:ext uri="{BB962C8B-B14F-4D97-AF65-F5344CB8AC3E}">
        <p14:creationId xmlns:p14="http://schemas.microsoft.com/office/powerpoint/2010/main" val="885427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รูปภาพ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99" y="3717032"/>
            <a:ext cx="9442961" cy="3024336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784976" cy="30243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60232" y="3748970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2400" u="sng" dirty="0" smtClean="0"/>
              <a:t>ดงตาล  ๓๒๘</a:t>
            </a:r>
            <a:endParaRPr lang="th-TH" sz="2400" u="sng" dirty="0"/>
          </a:p>
        </p:txBody>
      </p:sp>
      <p:sp>
        <p:nvSpPr>
          <p:cNvPr id="9" name="TextBox 8"/>
          <p:cNvSpPr txBox="1"/>
          <p:nvPr/>
        </p:nvSpPr>
        <p:spPr>
          <a:xfrm>
            <a:off x="179512" y="3255367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 smtClean="0">
                <a:ln w="3175"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สมาชิกกองอาสารักษาดินแดน อำเภอสัตหีบ ที่ ๖</a:t>
            </a:r>
            <a:endParaRPr lang="th-TH" sz="2400" b="1" dirty="0">
              <a:ln w="3175">
                <a:solidFill>
                  <a:schemeClr val="tx1"/>
                </a:solidFill>
              </a:ln>
              <a:solidFill>
                <a:srgbClr val="FFC000"/>
              </a:solidFill>
            </a:endParaRPr>
          </a:p>
        </p:txBody>
      </p:sp>
      <p:pic>
        <p:nvPicPr>
          <p:cNvPr id="11" name="รูปภาพ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548680"/>
            <a:ext cx="1584176" cy="16561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99792" y="4051810"/>
            <a:ext cx="3168352" cy="5293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นายหมู่ใหญ่คำรณ  บุญกล่ำ</a:t>
            </a:r>
            <a:endParaRPr lang="th-TH" b="1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79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53277"/>
            <a:ext cx="9158124" cy="5151445"/>
          </a:xfrm>
        </p:spPr>
      </p:pic>
    </p:spTree>
    <p:extLst>
      <p:ext uri="{BB962C8B-B14F-4D97-AF65-F5344CB8AC3E}">
        <p14:creationId xmlns:p14="http://schemas.microsoft.com/office/powerpoint/2010/main" val="885427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34149"/>
            <a:ext cx="9158125" cy="4789699"/>
          </a:xfrm>
        </p:spPr>
      </p:pic>
    </p:spTree>
    <p:extLst>
      <p:ext uri="{BB962C8B-B14F-4D97-AF65-F5344CB8AC3E}">
        <p14:creationId xmlns:p14="http://schemas.microsoft.com/office/powerpoint/2010/main" val="885427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53277"/>
            <a:ext cx="9158124" cy="5151445"/>
          </a:xfrm>
        </p:spPr>
      </p:pic>
    </p:spTree>
    <p:extLst>
      <p:ext uri="{BB962C8B-B14F-4D97-AF65-F5344CB8AC3E}">
        <p14:creationId xmlns:p14="http://schemas.microsoft.com/office/powerpoint/2010/main" val="885427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53277"/>
            <a:ext cx="9158124" cy="5151445"/>
          </a:xfrm>
        </p:spPr>
      </p:pic>
    </p:spTree>
    <p:extLst>
      <p:ext uri="{BB962C8B-B14F-4D97-AF65-F5344CB8AC3E}">
        <p14:creationId xmlns:p14="http://schemas.microsoft.com/office/powerpoint/2010/main" val="885427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67920"/>
            <a:ext cx="9158125" cy="4722158"/>
          </a:xfrm>
        </p:spPr>
      </p:pic>
    </p:spTree>
    <p:extLst>
      <p:ext uri="{BB962C8B-B14F-4D97-AF65-F5344CB8AC3E}">
        <p14:creationId xmlns:p14="http://schemas.microsoft.com/office/powerpoint/2010/main" val="885427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67920"/>
            <a:ext cx="9158125" cy="4722158"/>
          </a:xfrm>
        </p:spPr>
      </p:pic>
    </p:spTree>
    <p:extLst>
      <p:ext uri="{BB962C8B-B14F-4D97-AF65-F5344CB8AC3E}">
        <p14:creationId xmlns:p14="http://schemas.microsoft.com/office/powerpoint/2010/main" val="885427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4" y="853277"/>
            <a:ext cx="9114095" cy="5151445"/>
          </a:xfrm>
        </p:spPr>
      </p:pic>
    </p:spTree>
    <p:extLst>
      <p:ext uri="{BB962C8B-B14F-4D97-AF65-F5344CB8AC3E}">
        <p14:creationId xmlns:p14="http://schemas.microsoft.com/office/powerpoint/2010/main" val="885427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64724"/>
            <a:ext cx="9158125" cy="5128550"/>
          </a:xfrm>
        </p:spPr>
      </p:pic>
    </p:spTree>
    <p:extLst>
      <p:ext uri="{BB962C8B-B14F-4D97-AF65-F5344CB8AC3E}">
        <p14:creationId xmlns:p14="http://schemas.microsoft.com/office/powerpoint/2010/main" val="885427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1203"/>
            <a:ext cx="9158125" cy="4835592"/>
          </a:xfrm>
        </p:spPr>
      </p:pic>
    </p:spTree>
    <p:extLst>
      <p:ext uri="{BB962C8B-B14F-4D97-AF65-F5344CB8AC3E}">
        <p14:creationId xmlns:p14="http://schemas.microsoft.com/office/powerpoint/2010/main" val="885427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8" y="853277"/>
            <a:ext cx="9078366" cy="5151445"/>
          </a:xfrm>
        </p:spPr>
      </p:pic>
    </p:spTree>
    <p:extLst>
      <p:ext uri="{BB962C8B-B14F-4D97-AF65-F5344CB8AC3E}">
        <p14:creationId xmlns:p14="http://schemas.microsoft.com/office/powerpoint/2010/main" val="88542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รูปภาพ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99" y="3658409"/>
            <a:ext cx="9298945" cy="3199590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784976" cy="30243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04248" y="3748970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2400" u="sng" dirty="0" smtClean="0"/>
              <a:t>ดงตาล  ๓๓๐</a:t>
            </a:r>
            <a:endParaRPr lang="th-TH" sz="2400" u="sng" dirty="0"/>
          </a:p>
        </p:txBody>
      </p:sp>
      <p:sp>
        <p:nvSpPr>
          <p:cNvPr id="9" name="TextBox 8"/>
          <p:cNvSpPr txBox="1"/>
          <p:nvPr/>
        </p:nvSpPr>
        <p:spPr>
          <a:xfrm>
            <a:off x="179512" y="3255367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 smtClean="0">
                <a:ln w="3175"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สมาชิกกองอาสารักษาดินแดน อำเภอสัตหีบ ที่ ๖</a:t>
            </a:r>
            <a:endParaRPr lang="th-TH" sz="2400" b="1" dirty="0">
              <a:ln w="3175">
                <a:solidFill>
                  <a:schemeClr val="tx1"/>
                </a:solidFill>
              </a:ln>
              <a:solidFill>
                <a:srgbClr val="FFC000"/>
              </a:solidFill>
            </a:endParaRPr>
          </a:p>
        </p:txBody>
      </p:sp>
      <p:pic>
        <p:nvPicPr>
          <p:cNvPr id="11" name="รูปภาพ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548680"/>
            <a:ext cx="1584176" cy="165618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555776" y="3769876"/>
            <a:ext cx="331236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FreesiaUPC" panose="020B0604020202020204" pitchFamily="34" charset="-34"/>
                <a:cs typeface="FreesiaUPC" panose="020B0604020202020204" pitchFamily="34" charset="-34"/>
              </a:rPr>
              <a:t>นายหมู่ใหญ่วีรโรจน์  </a:t>
            </a:r>
            <a:r>
              <a:rPr lang="th-TH" b="1" dirty="0" err="1" smtClean="0">
                <a:latin typeface="FreesiaUPC" panose="020B0604020202020204" pitchFamily="34" charset="-34"/>
                <a:cs typeface="FreesiaUPC" panose="020B0604020202020204" pitchFamily="34" charset="-34"/>
              </a:rPr>
              <a:t>คชวัฒน์</a:t>
            </a:r>
            <a:endParaRPr lang="th-TH" b="1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48764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24991"/>
            <a:ext cx="9158125" cy="4808015"/>
          </a:xfrm>
        </p:spPr>
      </p:pic>
    </p:spTree>
    <p:extLst>
      <p:ext uri="{BB962C8B-B14F-4D97-AF65-F5344CB8AC3E}">
        <p14:creationId xmlns:p14="http://schemas.microsoft.com/office/powerpoint/2010/main" val="885427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53593"/>
            <a:ext cx="9158125" cy="5150812"/>
          </a:xfrm>
        </p:spPr>
      </p:pic>
    </p:spTree>
    <p:extLst>
      <p:ext uri="{BB962C8B-B14F-4D97-AF65-F5344CB8AC3E}">
        <p14:creationId xmlns:p14="http://schemas.microsoft.com/office/powerpoint/2010/main" val="885427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53277"/>
            <a:ext cx="9158125" cy="5151445"/>
          </a:xfrm>
        </p:spPr>
      </p:pic>
    </p:spTree>
    <p:extLst>
      <p:ext uri="{BB962C8B-B14F-4D97-AF65-F5344CB8AC3E}">
        <p14:creationId xmlns:p14="http://schemas.microsoft.com/office/powerpoint/2010/main" val="885427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53593"/>
            <a:ext cx="9158125" cy="5150812"/>
          </a:xfrm>
        </p:spPr>
      </p:pic>
    </p:spTree>
    <p:extLst>
      <p:ext uri="{BB962C8B-B14F-4D97-AF65-F5344CB8AC3E}">
        <p14:creationId xmlns:p14="http://schemas.microsoft.com/office/powerpoint/2010/main" val="885427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34150"/>
            <a:ext cx="9158125" cy="4789699"/>
          </a:xfrm>
        </p:spPr>
      </p:pic>
    </p:spTree>
    <p:extLst>
      <p:ext uri="{BB962C8B-B14F-4D97-AF65-F5344CB8AC3E}">
        <p14:creationId xmlns:p14="http://schemas.microsoft.com/office/powerpoint/2010/main" val="885427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53277"/>
            <a:ext cx="9158124" cy="5151445"/>
          </a:xfrm>
        </p:spPr>
      </p:pic>
    </p:spTree>
    <p:extLst>
      <p:ext uri="{BB962C8B-B14F-4D97-AF65-F5344CB8AC3E}">
        <p14:creationId xmlns:p14="http://schemas.microsoft.com/office/powerpoint/2010/main" val="8854271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24992"/>
            <a:ext cx="9158125" cy="4808015"/>
          </a:xfrm>
        </p:spPr>
      </p:pic>
    </p:spTree>
    <p:extLst>
      <p:ext uri="{BB962C8B-B14F-4D97-AF65-F5344CB8AC3E}">
        <p14:creationId xmlns:p14="http://schemas.microsoft.com/office/powerpoint/2010/main" val="885427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7" y="853277"/>
            <a:ext cx="9130868" cy="5151445"/>
          </a:xfrm>
        </p:spPr>
      </p:pic>
    </p:spTree>
    <p:extLst>
      <p:ext uri="{BB962C8B-B14F-4D97-AF65-F5344CB8AC3E}">
        <p14:creationId xmlns:p14="http://schemas.microsoft.com/office/powerpoint/2010/main" val="8854271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7" y="853277"/>
            <a:ext cx="9130868" cy="5151445"/>
          </a:xfrm>
        </p:spPr>
      </p:pic>
    </p:spTree>
    <p:extLst>
      <p:ext uri="{BB962C8B-B14F-4D97-AF65-F5344CB8AC3E}">
        <p14:creationId xmlns:p14="http://schemas.microsoft.com/office/powerpoint/2010/main" val="8854271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7" y="853277"/>
            <a:ext cx="9130868" cy="5151445"/>
          </a:xfrm>
        </p:spPr>
      </p:pic>
    </p:spTree>
    <p:extLst>
      <p:ext uri="{BB962C8B-B14F-4D97-AF65-F5344CB8AC3E}">
        <p14:creationId xmlns:p14="http://schemas.microsoft.com/office/powerpoint/2010/main" val="885427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รูปภาพ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783410"/>
            <a:ext cx="8818968" cy="2957958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784976" cy="30243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32240" y="3789040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2400" u="sng" dirty="0" smtClean="0"/>
              <a:t>ดงตาล ๓๓๑</a:t>
            </a:r>
            <a:endParaRPr lang="th-TH" sz="2400" u="sng" dirty="0"/>
          </a:p>
        </p:txBody>
      </p:sp>
      <p:sp>
        <p:nvSpPr>
          <p:cNvPr id="9" name="TextBox 8"/>
          <p:cNvSpPr txBox="1"/>
          <p:nvPr/>
        </p:nvSpPr>
        <p:spPr>
          <a:xfrm>
            <a:off x="179512" y="3255367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 smtClean="0">
                <a:ln w="3175"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สมาชิกกองอาสารักษาดินแดน อำเภอสัตหีบ ที่ ๖</a:t>
            </a:r>
            <a:endParaRPr lang="th-TH" sz="2400" b="1" dirty="0">
              <a:ln w="3175">
                <a:solidFill>
                  <a:schemeClr val="tx1"/>
                </a:solidFill>
              </a:ln>
              <a:solidFill>
                <a:srgbClr val="FFC000"/>
              </a:solidFill>
            </a:endParaRPr>
          </a:p>
        </p:txBody>
      </p:sp>
      <p:pic>
        <p:nvPicPr>
          <p:cNvPr id="11" name="รูปภาพ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548680"/>
            <a:ext cx="1584176" cy="165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59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3277"/>
            <a:ext cx="9144000" cy="5151445"/>
          </a:xfrm>
        </p:spPr>
      </p:pic>
    </p:spTree>
    <p:extLst>
      <p:ext uri="{BB962C8B-B14F-4D97-AF65-F5344CB8AC3E}">
        <p14:creationId xmlns:p14="http://schemas.microsoft.com/office/powerpoint/2010/main" val="8854271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24992"/>
            <a:ext cx="9158125" cy="4808015"/>
          </a:xfrm>
        </p:spPr>
      </p:pic>
    </p:spTree>
    <p:extLst>
      <p:ext uri="{BB962C8B-B14F-4D97-AF65-F5344CB8AC3E}">
        <p14:creationId xmlns:p14="http://schemas.microsoft.com/office/powerpoint/2010/main" val="8854271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32146"/>
            <a:ext cx="9158125" cy="4793706"/>
          </a:xfrm>
        </p:spPr>
      </p:pic>
    </p:spTree>
    <p:extLst>
      <p:ext uri="{BB962C8B-B14F-4D97-AF65-F5344CB8AC3E}">
        <p14:creationId xmlns:p14="http://schemas.microsoft.com/office/powerpoint/2010/main" val="8854271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53277"/>
            <a:ext cx="9158124" cy="5151445"/>
          </a:xfrm>
        </p:spPr>
      </p:pic>
    </p:spTree>
    <p:extLst>
      <p:ext uri="{BB962C8B-B14F-4D97-AF65-F5344CB8AC3E}">
        <p14:creationId xmlns:p14="http://schemas.microsoft.com/office/powerpoint/2010/main" val="8854271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53277"/>
            <a:ext cx="9158124" cy="5151445"/>
          </a:xfrm>
        </p:spPr>
      </p:pic>
    </p:spTree>
    <p:extLst>
      <p:ext uri="{BB962C8B-B14F-4D97-AF65-F5344CB8AC3E}">
        <p14:creationId xmlns:p14="http://schemas.microsoft.com/office/powerpoint/2010/main" val="8854271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53277"/>
            <a:ext cx="9158125" cy="5151445"/>
          </a:xfrm>
        </p:spPr>
      </p:pic>
    </p:spTree>
    <p:extLst>
      <p:ext uri="{BB962C8B-B14F-4D97-AF65-F5344CB8AC3E}">
        <p14:creationId xmlns:p14="http://schemas.microsoft.com/office/powerpoint/2010/main" val="52553933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53277"/>
            <a:ext cx="9158124" cy="5151445"/>
          </a:xfrm>
        </p:spPr>
      </p:pic>
    </p:spTree>
    <p:extLst>
      <p:ext uri="{BB962C8B-B14F-4D97-AF65-F5344CB8AC3E}">
        <p14:creationId xmlns:p14="http://schemas.microsoft.com/office/powerpoint/2010/main" val="302227731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53277"/>
            <a:ext cx="9158124" cy="5151445"/>
          </a:xfrm>
        </p:spPr>
      </p:pic>
    </p:spTree>
    <p:extLst>
      <p:ext uri="{BB962C8B-B14F-4D97-AF65-F5344CB8AC3E}">
        <p14:creationId xmlns:p14="http://schemas.microsoft.com/office/powerpoint/2010/main" val="30222773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784976" cy="5935753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62520">
            <a:off x="973658" y="-64623"/>
            <a:ext cx="7388264" cy="7378349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573016"/>
            <a:ext cx="9468693" cy="309634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52952" y="3612329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2400" u="sng" dirty="0" smtClean="0"/>
              <a:t>ดงตาล ๓๓๒</a:t>
            </a:r>
            <a:endParaRPr lang="th-TH" sz="2400" u="sng" dirty="0"/>
          </a:p>
        </p:txBody>
      </p:sp>
    </p:spTree>
    <p:extLst>
      <p:ext uri="{BB962C8B-B14F-4D97-AF65-F5344CB8AC3E}">
        <p14:creationId xmlns:p14="http://schemas.microsoft.com/office/powerpoint/2010/main" val="2956020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548680"/>
            <a:ext cx="2210359" cy="22063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3768" y="2952556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/>
              <a:t>ผู้นำชุมชนฝ่ายปกครอง</a:t>
            </a:r>
            <a:endParaRPr lang="th-TH" b="1" dirty="0"/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784976" cy="5935753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573016"/>
            <a:ext cx="9001000" cy="30243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52120" y="3612329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2400" u="sng" dirty="0" smtClean="0"/>
              <a:t>ดงตาล ๓๓๓</a:t>
            </a:r>
            <a:endParaRPr lang="th-TH" sz="2400" u="sng" dirty="0"/>
          </a:p>
        </p:txBody>
      </p:sp>
    </p:spTree>
    <p:extLst>
      <p:ext uri="{BB962C8B-B14F-4D97-AF65-F5344CB8AC3E}">
        <p14:creationId xmlns:p14="http://schemas.microsoft.com/office/powerpoint/2010/main" val="1030188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548680"/>
            <a:ext cx="2210359" cy="22063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3768" y="2952556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/>
              <a:t>ผู้นำชุมชนฝ่ายปกครอง</a:t>
            </a:r>
            <a:endParaRPr lang="th-TH" b="1" dirty="0"/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784976" cy="5935753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573016"/>
            <a:ext cx="9577064" cy="30243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52120" y="3612329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2400" u="sng" dirty="0" smtClean="0"/>
              <a:t>ดงตาล ๓๔๒</a:t>
            </a:r>
            <a:endParaRPr lang="th-TH" sz="2400" u="sng" dirty="0"/>
          </a:p>
        </p:txBody>
      </p:sp>
    </p:spTree>
    <p:extLst>
      <p:ext uri="{BB962C8B-B14F-4D97-AF65-F5344CB8AC3E}">
        <p14:creationId xmlns:p14="http://schemas.microsoft.com/office/powerpoint/2010/main" val="1526600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1566</TotalTime>
  <Words>536</Words>
  <Application>Microsoft Office PowerPoint</Application>
  <PresentationFormat>นำเสนอทางหน้าจอ (4:3)</PresentationFormat>
  <Paragraphs>129</Paragraphs>
  <Slides>67</Slides>
  <Notes>0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67</vt:i4>
      </vt:variant>
    </vt:vector>
  </HeadingPairs>
  <TitlesOfParts>
    <vt:vector size="68" baseType="lpstr">
      <vt:lpstr>ชุดรูปแบบของ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ศูนย์ปฏิบัติการป้องกัน และปราบปรามยาเสพติดอำเภอสัตหีบ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Windows User</dc:creator>
  <cp:lastModifiedBy>Windows User</cp:lastModifiedBy>
  <cp:revision>45</cp:revision>
  <dcterms:created xsi:type="dcterms:W3CDTF">2017-10-17T06:05:55Z</dcterms:created>
  <dcterms:modified xsi:type="dcterms:W3CDTF">2018-04-27T08:47:45Z</dcterms:modified>
</cp:coreProperties>
</file>