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legacyDocTextInfo.bin" ContentType="application/vnd.ms-office.legacyDocTextInfo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ms-office.legacyDiagramTex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7" r:id="rId1"/>
  </p:sldMasterIdLst>
  <p:handoutMasterIdLst>
    <p:handoutMasterId r:id="rId22"/>
  </p:handoutMasterIdLst>
  <p:sldIdLst>
    <p:sldId id="274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6" r:id="rId21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CD279"/>
    <a:srgbClr val="CC3300"/>
    <a:srgbClr val="DF2FC6"/>
    <a:srgbClr val="FFFF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84" d="100"/>
          <a:sy n="84" d="100"/>
        </p:scale>
        <p:origin x="-882" y="7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microsoft.com/office/2006/relationships/legacyDocTextInfo" Target="legacyDocTextInfo.bin"/></Relationships>
</file>

<file path=ppt/drawings/_rels/vmlDrawing1.vml.rels><?xml version="1.0" encoding="UTF-8" standalone="yes"?>
<Relationships xmlns="http://schemas.openxmlformats.org/package/2006/relationships"><Relationship Id="rId3" Type="http://schemas.microsoft.com/office/2006/relationships/legacyDiagramText" Target="legacyDiagramText3.bin"/><Relationship Id="rId2" Type="http://schemas.microsoft.com/office/2006/relationships/legacyDiagramText" Target="legacyDiagramText2.bin"/><Relationship Id="rId1" Type="http://schemas.microsoft.com/office/2006/relationships/legacyDiagramText" Target="legacyDiagramText1.bin"/><Relationship Id="rId4" Type="http://schemas.microsoft.com/office/2006/relationships/legacyDiagramText" Target="legacyDiagramText4.bin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40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40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39347A48-7D60-4687-B158-4E211D55A2B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6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2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3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4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5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7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8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9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40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41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42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3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84010" name="Rectangle 42"/>
          <p:cNvSpPr>
            <a:spLocks noGrp="1" noChangeArrowheads="1"/>
          </p:cNvSpPr>
          <p:nvPr>
            <p:ph type="ctrTitle" sz="quarter"/>
          </p:nvPr>
        </p:nvSpPr>
        <p:spPr>
          <a:xfrm>
            <a:off x="457200" y="1600200"/>
            <a:ext cx="8229600" cy="1828800"/>
          </a:xfrm>
        </p:spPr>
        <p:txBody>
          <a:bodyPr/>
          <a:lstStyle>
            <a:lvl1pPr>
              <a:defRPr sz="48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84011" name="Rectangle 4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3600"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4" name="Rectangle 44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5" name="Rectangle 4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6" name="Rectangle 4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52058D-D96E-43AD-9258-09FF0FC680C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B6E934-6D80-477C-8D27-D8AB7D6BFBD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544DE80-A0E9-43F0-86BD-A75419E5EDC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 preserve="1">
  <p:cSld name="ชื่อเรื่องและเนื้อหาเหนือข้อความ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7813"/>
            <a:ext cx="8229600" cy="1143000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9163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3941763"/>
            <a:ext cx="8229600" cy="218916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29A477-E5E1-4EA5-85FC-09734D227F5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ตัวยึดเนื้อหา 1"/>
          <p:cNvSpPr>
            <a:spLocks noGrp="1"/>
          </p:cNvSpPr>
          <p:nvPr>
            <p:ph/>
          </p:nvPr>
        </p:nvSpPr>
        <p:spPr>
          <a:xfrm>
            <a:off x="457200" y="277813"/>
            <a:ext cx="8229600" cy="5853112"/>
          </a:xfrm>
        </p:spPr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C452A8-E0CE-4AB0-B1FF-B40641F7FDD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F13F0D-DC1C-42AA-B1F6-9294C5CA7A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482ABA-299C-4811-88A5-E01CAABF0779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0E4007-0093-4051-AC61-3BC24B3DE5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56796B-765B-43C0-8DF5-D9B52D53126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DB3904-B15F-462F-B348-14E2B5E7C84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04472F-8656-4B6E-8036-B2D904C30C6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5AD2-921D-443F-BB11-DD1620F58908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B5F248E-7860-4125-9F0E-FC1F586F0514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00003B"/>
            </a:gs>
            <a:gs pos="100000">
              <a:schemeClr val="bg1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50" name="Group 2"/>
          <p:cNvGrpSpPr>
            <a:grpSpLocks/>
          </p:cNvGrpSpPr>
          <p:nvPr/>
        </p:nvGrpSpPr>
        <p:grpSpPr bwMode="auto">
          <a:xfrm>
            <a:off x="0" y="0"/>
            <a:ext cx="9144000" cy="6856413"/>
            <a:chOff x="0" y="0"/>
            <a:chExt cx="5760" cy="4319"/>
          </a:xfrm>
        </p:grpSpPr>
        <p:sp>
          <p:nvSpPr>
            <p:cNvPr id="82947" name="Freeform 3"/>
            <p:cNvSpPr>
              <a:spLocks/>
            </p:cNvSpPr>
            <p:nvPr/>
          </p:nvSpPr>
          <p:spPr bwMode="hidden">
            <a:xfrm>
              <a:off x="0" y="12"/>
              <a:ext cx="5758" cy="3273"/>
            </a:xfrm>
            <a:custGeom>
              <a:avLst/>
              <a:gdLst/>
              <a:ahLst/>
              <a:cxnLst>
                <a:cxn ang="0">
                  <a:pos x="3193" y="1816"/>
                </a:cxn>
                <a:cxn ang="0">
                  <a:pos x="0" y="0"/>
                </a:cxn>
                <a:cxn ang="0">
                  <a:pos x="0" y="522"/>
                </a:cxn>
                <a:cxn ang="0">
                  <a:pos x="3037" y="1978"/>
                </a:cxn>
                <a:cxn ang="0">
                  <a:pos x="5740" y="3273"/>
                </a:cxn>
                <a:cxn ang="0">
                  <a:pos x="5740" y="3267"/>
                </a:cxn>
                <a:cxn ang="0">
                  <a:pos x="3193" y="1816"/>
                </a:cxn>
                <a:cxn ang="0">
                  <a:pos x="3193" y="1816"/>
                </a:cxn>
              </a:cxnLst>
              <a:rect l="0" t="0" r="r" b="b"/>
              <a:pathLst>
                <a:path w="5740" h="3273">
                  <a:moveTo>
                    <a:pt x="3193" y="1816"/>
                  </a:moveTo>
                  <a:lnTo>
                    <a:pt x="0" y="0"/>
                  </a:lnTo>
                  <a:lnTo>
                    <a:pt x="0" y="522"/>
                  </a:lnTo>
                  <a:lnTo>
                    <a:pt x="3037" y="1978"/>
                  </a:lnTo>
                  <a:lnTo>
                    <a:pt x="5740" y="3273"/>
                  </a:lnTo>
                  <a:lnTo>
                    <a:pt x="5740" y="3267"/>
                  </a:lnTo>
                  <a:lnTo>
                    <a:pt x="3193" y="1816"/>
                  </a:lnTo>
                  <a:lnTo>
                    <a:pt x="3193" y="181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3529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48" name="Freeform 4"/>
            <p:cNvSpPr>
              <a:spLocks/>
            </p:cNvSpPr>
            <p:nvPr/>
          </p:nvSpPr>
          <p:spPr bwMode="hidden">
            <a:xfrm>
              <a:off x="149" y="0"/>
              <a:ext cx="5609" cy="3243"/>
            </a:xfrm>
            <a:custGeom>
              <a:avLst/>
              <a:gdLst/>
              <a:ahLst/>
              <a:cxnLst>
                <a:cxn ang="0">
                  <a:pos x="3163" y="1714"/>
                </a:cxn>
                <a:cxn ang="0">
                  <a:pos x="431" y="0"/>
                </a:cxn>
                <a:cxn ang="0">
                  <a:pos x="0" y="0"/>
                </a:cxn>
                <a:cxn ang="0">
                  <a:pos x="3086" y="1786"/>
                </a:cxn>
                <a:cxn ang="0">
                  <a:pos x="5591" y="3243"/>
                </a:cxn>
                <a:cxn ang="0">
                  <a:pos x="5591" y="3237"/>
                </a:cxn>
                <a:cxn ang="0">
                  <a:pos x="3163" y="1714"/>
                </a:cxn>
                <a:cxn ang="0">
                  <a:pos x="3163" y="1714"/>
                </a:cxn>
              </a:cxnLst>
              <a:rect l="0" t="0" r="r" b="b"/>
              <a:pathLst>
                <a:path w="5591" h="3243">
                  <a:moveTo>
                    <a:pt x="3163" y="1714"/>
                  </a:moveTo>
                  <a:lnTo>
                    <a:pt x="431" y="0"/>
                  </a:lnTo>
                  <a:lnTo>
                    <a:pt x="0" y="0"/>
                  </a:lnTo>
                  <a:lnTo>
                    <a:pt x="3086" y="1786"/>
                  </a:lnTo>
                  <a:lnTo>
                    <a:pt x="5591" y="3243"/>
                  </a:lnTo>
                  <a:lnTo>
                    <a:pt x="5591" y="3237"/>
                  </a:lnTo>
                  <a:lnTo>
                    <a:pt x="3163" y="1714"/>
                  </a:lnTo>
                  <a:lnTo>
                    <a:pt x="3163" y="1714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49" name="Freeform 5"/>
            <p:cNvSpPr>
              <a:spLocks/>
            </p:cNvSpPr>
            <p:nvPr/>
          </p:nvSpPr>
          <p:spPr bwMode="hidden">
            <a:xfrm>
              <a:off x="0" y="3433"/>
              <a:ext cx="4038" cy="191"/>
            </a:xfrm>
            <a:custGeom>
              <a:avLst/>
              <a:gdLst/>
              <a:ahLst/>
              <a:cxnLst>
                <a:cxn ang="0">
                  <a:pos x="0" y="156"/>
                </a:cxn>
                <a:cxn ang="0">
                  <a:pos x="4042" y="192"/>
                </a:cxn>
                <a:cxn ang="0">
                  <a:pos x="4042" y="144"/>
                </a:cxn>
                <a:cxn ang="0">
                  <a:pos x="0" y="0"/>
                </a:cxn>
                <a:cxn ang="0">
                  <a:pos x="0" y="156"/>
                </a:cxn>
                <a:cxn ang="0">
                  <a:pos x="0" y="156"/>
                </a:cxn>
              </a:cxnLst>
              <a:rect l="0" t="0" r="r" b="b"/>
              <a:pathLst>
                <a:path w="4042" h="192">
                  <a:moveTo>
                    <a:pt x="0" y="156"/>
                  </a:moveTo>
                  <a:lnTo>
                    <a:pt x="4042" y="192"/>
                  </a:lnTo>
                  <a:lnTo>
                    <a:pt x="4042" y="144"/>
                  </a:lnTo>
                  <a:lnTo>
                    <a:pt x="0" y="0"/>
                  </a:lnTo>
                  <a:lnTo>
                    <a:pt x="0" y="156"/>
                  </a:lnTo>
                  <a:lnTo>
                    <a:pt x="0" y="15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5686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0" name="Freeform 6"/>
            <p:cNvSpPr>
              <a:spLocks/>
            </p:cNvSpPr>
            <p:nvPr/>
          </p:nvSpPr>
          <p:spPr bwMode="hidden">
            <a:xfrm>
              <a:off x="4038" y="3577"/>
              <a:ext cx="1720" cy="65"/>
            </a:xfrm>
            <a:custGeom>
              <a:avLst/>
              <a:gdLst/>
              <a:ahLst/>
              <a:cxnLst>
                <a:cxn ang="0">
                  <a:pos x="1722" y="66"/>
                </a:cxn>
                <a:cxn ang="0">
                  <a:pos x="1722" y="60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1722" y="66"/>
                </a:cxn>
                <a:cxn ang="0">
                  <a:pos x="1722" y="66"/>
                </a:cxn>
              </a:cxnLst>
              <a:rect l="0" t="0" r="r" b="b"/>
              <a:pathLst>
                <a:path w="1722" h="66">
                  <a:moveTo>
                    <a:pt x="1722" y="66"/>
                  </a:moveTo>
                  <a:lnTo>
                    <a:pt x="1722" y="60"/>
                  </a:lnTo>
                  <a:lnTo>
                    <a:pt x="0" y="0"/>
                  </a:lnTo>
                  <a:lnTo>
                    <a:pt x="0" y="48"/>
                  </a:lnTo>
                  <a:lnTo>
                    <a:pt x="1722" y="66"/>
                  </a:lnTo>
                  <a:lnTo>
                    <a:pt x="1722" y="66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1" name="Freeform 7"/>
            <p:cNvSpPr>
              <a:spLocks/>
            </p:cNvSpPr>
            <p:nvPr/>
          </p:nvSpPr>
          <p:spPr bwMode="hidden">
            <a:xfrm>
              <a:off x="0" y="3726"/>
              <a:ext cx="4784" cy="329"/>
            </a:xfrm>
            <a:custGeom>
              <a:avLst/>
              <a:gdLst/>
              <a:ahLst/>
              <a:cxnLst>
                <a:cxn ang="0">
                  <a:pos x="0" y="329"/>
                </a:cxn>
                <a:cxn ang="0">
                  <a:pos x="4789" y="77"/>
                </a:cxn>
                <a:cxn ang="0">
                  <a:pos x="4789" y="0"/>
                </a:cxn>
                <a:cxn ang="0">
                  <a:pos x="0" y="107"/>
                </a:cxn>
                <a:cxn ang="0">
                  <a:pos x="0" y="329"/>
                </a:cxn>
                <a:cxn ang="0">
                  <a:pos x="0" y="329"/>
                </a:cxn>
              </a:cxnLst>
              <a:rect l="0" t="0" r="r" b="b"/>
              <a:pathLst>
                <a:path w="4789" h="329">
                  <a:moveTo>
                    <a:pt x="0" y="329"/>
                  </a:moveTo>
                  <a:lnTo>
                    <a:pt x="4789" y="77"/>
                  </a:lnTo>
                  <a:lnTo>
                    <a:pt x="4789" y="0"/>
                  </a:lnTo>
                  <a:lnTo>
                    <a:pt x="0" y="107"/>
                  </a:lnTo>
                  <a:lnTo>
                    <a:pt x="0" y="329"/>
                  </a:lnTo>
                  <a:lnTo>
                    <a:pt x="0" y="329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1961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2" name="Freeform 8"/>
            <p:cNvSpPr>
              <a:spLocks/>
            </p:cNvSpPr>
            <p:nvPr/>
          </p:nvSpPr>
          <p:spPr bwMode="hidden">
            <a:xfrm>
              <a:off x="4784" y="3702"/>
              <a:ext cx="974" cy="101"/>
            </a:xfrm>
            <a:custGeom>
              <a:avLst/>
              <a:gdLst/>
              <a:ahLst/>
              <a:cxnLst>
                <a:cxn ang="0">
                  <a:pos x="975" y="48"/>
                </a:cxn>
                <a:cxn ang="0">
                  <a:pos x="975" y="0"/>
                </a:cxn>
                <a:cxn ang="0">
                  <a:pos x="0" y="24"/>
                </a:cxn>
                <a:cxn ang="0">
                  <a:pos x="0" y="101"/>
                </a:cxn>
                <a:cxn ang="0">
                  <a:pos x="975" y="48"/>
                </a:cxn>
                <a:cxn ang="0">
                  <a:pos x="975" y="48"/>
                </a:cxn>
              </a:cxnLst>
              <a:rect l="0" t="0" r="r" b="b"/>
              <a:pathLst>
                <a:path w="975" h="101">
                  <a:moveTo>
                    <a:pt x="975" y="48"/>
                  </a:moveTo>
                  <a:lnTo>
                    <a:pt x="975" y="0"/>
                  </a:lnTo>
                  <a:lnTo>
                    <a:pt x="0" y="24"/>
                  </a:lnTo>
                  <a:lnTo>
                    <a:pt x="0" y="101"/>
                  </a:lnTo>
                  <a:lnTo>
                    <a:pt x="975" y="48"/>
                  </a:lnTo>
                  <a:lnTo>
                    <a:pt x="975" y="48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3" name="Freeform 9"/>
            <p:cNvSpPr>
              <a:spLocks/>
            </p:cNvSpPr>
            <p:nvPr/>
          </p:nvSpPr>
          <p:spPr bwMode="hidden">
            <a:xfrm>
              <a:off x="3619" y="3815"/>
              <a:ext cx="2139" cy="198"/>
            </a:xfrm>
            <a:custGeom>
              <a:avLst/>
              <a:gdLst/>
              <a:ahLst/>
              <a:cxnLst>
                <a:cxn ang="0">
                  <a:pos x="2141" y="0"/>
                </a:cxn>
                <a:cxn ang="0">
                  <a:pos x="0" y="156"/>
                </a:cxn>
                <a:cxn ang="0">
                  <a:pos x="0" y="198"/>
                </a:cxn>
                <a:cxn ang="0">
                  <a:pos x="2141" y="0"/>
                </a:cxn>
                <a:cxn ang="0">
                  <a:pos x="2141" y="0"/>
                </a:cxn>
              </a:cxnLst>
              <a:rect l="0" t="0" r="r" b="b"/>
              <a:pathLst>
                <a:path w="2141" h="198">
                  <a:moveTo>
                    <a:pt x="2141" y="0"/>
                  </a:moveTo>
                  <a:lnTo>
                    <a:pt x="0" y="156"/>
                  </a:lnTo>
                  <a:lnTo>
                    <a:pt x="0" y="198"/>
                  </a:lnTo>
                  <a:lnTo>
                    <a:pt x="2141" y="0"/>
                  </a:lnTo>
                  <a:lnTo>
                    <a:pt x="2141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4" name="Freeform 10"/>
            <p:cNvSpPr>
              <a:spLocks/>
            </p:cNvSpPr>
            <p:nvPr/>
          </p:nvSpPr>
          <p:spPr bwMode="hidden">
            <a:xfrm>
              <a:off x="0" y="3971"/>
              <a:ext cx="3619" cy="348"/>
            </a:xfrm>
            <a:custGeom>
              <a:avLst/>
              <a:gdLst/>
              <a:ahLst/>
              <a:cxnLst>
                <a:cxn ang="0">
                  <a:pos x="0" y="348"/>
                </a:cxn>
                <a:cxn ang="0">
                  <a:pos x="311" y="348"/>
                </a:cxn>
                <a:cxn ang="0">
                  <a:pos x="3623" y="42"/>
                </a:cxn>
                <a:cxn ang="0">
                  <a:pos x="3623" y="0"/>
                </a:cxn>
                <a:cxn ang="0">
                  <a:pos x="0" y="264"/>
                </a:cxn>
                <a:cxn ang="0">
                  <a:pos x="0" y="348"/>
                </a:cxn>
                <a:cxn ang="0">
                  <a:pos x="0" y="348"/>
                </a:cxn>
              </a:cxnLst>
              <a:rect l="0" t="0" r="r" b="b"/>
              <a:pathLst>
                <a:path w="3623" h="348">
                  <a:moveTo>
                    <a:pt x="0" y="348"/>
                  </a:moveTo>
                  <a:lnTo>
                    <a:pt x="311" y="348"/>
                  </a:lnTo>
                  <a:lnTo>
                    <a:pt x="3623" y="42"/>
                  </a:lnTo>
                  <a:lnTo>
                    <a:pt x="3623" y="0"/>
                  </a:lnTo>
                  <a:lnTo>
                    <a:pt x="0" y="264"/>
                  </a:lnTo>
                  <a:lnTo>
                    <a:pt x="0" y="348"/>
                  </a:lnTo>
                  <a:lnTo>
                    <a:pt x="0" y="3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5" name="Freeform 11"/>
            <p:cNvSpPr>
              <a:spLocks/>
            </p:cNvSpPr>
            <p:nvPr/>
          </p:nvSpPr>
          <p:spPr bwMode="hidden">
            <a:xfrm>
              <a:off x="2097" y="4043"/>
              <a:ext cx="2514" cy="276"/>
            </a:xfrm>
            <a:custGeom>
              <a:avLst/>
              <a:gdLst/>
              <a:ahLst/>
              <a:cxnLst>
                <a:cxn ang="0">
                  <a:pos x="2182" y="276"/>
                </a:cxn>
                <a:cxn ang="0">
                  <a:pos x="2517" y="204"/>
                </a:cxn>
                <a:cxn ang="0">
                  <a:pos x="2260" y="0"/>
                </a:cxn>
                <a:cxn ang="0">
                  <a:pos x="0" y="276"/>
                </a:cxn>
                <a:cxn ang="0">
                  <a:pos x="2182" y="276"/>
                </a:cxn>
                <a:cxn ang="0">
                  <a:pos x="2182" y="276"/>
                </a:cxn>
              </a:cxnLst>
              <a:rect l="0" t="0" r="r" b="b"/>
              <a:pathLst>
                <a:path w="2517" h="276">
                  <a:moveTo>
                    <a:pt x="2182" y="276"/>
                  </a:moveTo>
                  <a:lnTo>
                    <a:pt x="2517" y="204"/>
                  </a:lnTo>
                  <a:lnTo>
                    <a:pt x="2260" y="0"/>
                  </a:lnTo>
                  <a:lnTo>
                    <a:pt x="0" y="276"/>
                  </a:lnTo>
                  <a:lnTo>
                    <a:pt x="2182" y="276"/>
                  </a:lnTo>
                  <a:lnTo>
                    <a:pt x="2182" y="276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6" name="Freeform 12"/>
            <p:cNvSpPr>
              <a:spLocks/>
            </p:cNvSpPr>
            <p:nvPr/>
          </p:nvSpPr>
          <p:spPr bwMode="hidden">
            <a:xfrm>
              <a:off x="4354" y="3869"/>
              <a:ext cx="1404" cy="378"/>
            </a:xfrm>
            <a:custGeom>
              <a:avLst/>
              <a:gdLst/>
              <a:ahLst/>
              <a:cxnLst>
                <a:cxn ang="0">
                  <a:pos x="1405" y="126"/>
                </a:cxn>
                <a:cxn ang="0">
                  <a:pos x="1405" y="0"/>
                </a:cxn>
                <a:cxn ang="0">
                  <a:pos x="0" y="174"/>
                </a:cxn>
                <a:cxn ang="0">
                  <a:pos x="257" y="378"/>
                </a:cxn>
                <a:cxn ang="0">
                  <a:pos x="1405" y="126"/>
                </a:cxn>
                <a:cxn ang="0">
                  <a:pos x="1405" y="126"/>
                </a:cxn>
              </a:cxnLst>
              <a:rect l="0" t="0" r="r" b="b"/>
              <a:pathLst>
                <a:path w="1405" h="378">
                  <a:moveTo>
                    <a:pt x="1405" y="126"/>
                  </a:moveTo>
                  <a:lnTo>
                    <a:pt x="1405" y="0"/>
                  </a:lnTo>
                  <a:lnTo>
                    <a:pt x="0" y="174"/>
                  </a:lnTo>
                  <a:lnTo>
                    <a:pt x="257" y="378"/>
                  </a:lnTo>
                  <a:lnTo>
                    <a:pt x="1405" y="126"/>
                  </a:lnTo>
                  <a:lnTo>
                    <a:pt x="1405" y="12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6863"/>
                    <a:invGamma/>
                  </a:schemeClr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7" name="Freeform 13"/>
            <p:cNvSpPr>
              <a:spLocks/>
            </p:cNvSpPr>
            <p:nvPr/>
          </p:nvSpPr>
          <p:spPr bwMode="hidden">
            <a:xfrm>
              <a:off x="5030" y="3151"/>
              <a:ext cx="728" cy="240"/>
            </a:xfrm>
            <a:custGeom>
              <a:avLst/>
              <a:gdLst/>
              <a:ahLst/>
              <a:cxnLst>
                <a:cxn ang="0">
                  <a:pos x="729" y="240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729" y="240"/>
                </a:cxn>
                <a:cxn ang="0">
                  <a:pos x="729" y="240"/>
                </a:cxn>
              </a:cxnLst>
              <a:rect l="0" t="0" r="r" b="b"/>
              <a:pathLst>
                <a:path w="729" h="240">
                  <a:moveTo>
                    <a:pt x="729" y="240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729" y="240"/>
                  </a:lnTo>
                  <a:lnTo>
                    <a:pt x="729" y="24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8" name="Freeform 14"/>
            <p:cNvSpPr>
              <a:spLocks/>
            </p:cNvSpPr>
            <p:nvPr/>
          </p:nvSpPr>
          <p:spPr bwMode="hidden">
            <a:xfrm>
              <a:off x="0" y="1486"/>
              <a:ext cx="5030" cy="1671"/>
            </a:xfrm>
            <a:custGeom>
              <a:avLst/>
              <a:gdLst/>
              <a:ahLst/>
              <a:cxnLst>
                <a:cxn ang="0">
                  <a:pos x="0" y="72"/>
                </a:cxn>
                <a:cxn ang="0">
                  <a:pos x="5035" y="1672"/>
                </a:cxn>
                <a:cxn ang="0">
                  <a:pos x="5035" y="1666"/>
                </a:cxn>
                <a:cxn ang="0">
                  <a:pos x="0" y="0"/>
                </a:cxn>
                <a:cxn ang="0">
                  <a:pos x="0" y="72"/>
                </a:cxn>
                <a:cxn ang="0">
                  <a:pos x="0" y="72"/>
                </a:cxn>
              </a:cxnLst>
              <a:rect l="0" t="0" r="r" b="b"/>
              <a:pathLst>
                <a:path w="5035" h="1672">
                  <a:moveTo>
                    <a:pt x="0" y="72"/>
                  </a:moveTo>
                  <a:lnTo>
                    <a:pt x="5035" y="1672"/>
                  </a:lnTo>
                  <a:lnTo>
                    <a:pt x="5035" y="1666"/>
                  </a:lnTo>
                  <a:lnTo>
                    <a:pt x="0" y="0"/>
                  </a:lnTo>
                  <a:lnTo>
                    <a:pt x="0" y="72"/>
                  </a:lnTo>
                  <a:lnTo>
                    <a:pt x="0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4510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59" name="Freeform 15"/>
            <p:cNvSpPr>
              <a:spLocks/>
            </p:cNvSpPr>
            <p:nvPr/>
          </p:nvSpPr>
          <p:spPr bwMode="hidden">
            <a:xfrm>
              <a:off x="5030" y="3049"/>
              <a:ext cx="728" cy="318"/>
            </a:xfrm>
            <a:custGeom>
              <a:avLst/>
              <a:gdLst/>
              <a:ahLst/>
              <a:cxnLst>
                <a:cxn ang="0">
                  <a:pos x="729" y="318"/>
                </a:cxn>
                <a:cxn ang="0">
                  <a:pos x="729" y="312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729" y="318"/>
                </a:cxn>
                <a:cxn ang="0">
                  <a:pos x="729" y="318"/>
                </a:cxn>
              </a:cxnLst>
              <a:rect l="0" t="0" r="r" b="b"/>
              <a:pathLst>
                <a:path w="729" h="318">
                  <a:moveTo>
                    <a:pt x="729" y="318"/>
                  </a:moveTo>
                  <a:lnTo>
                    <a:pt x="729" y="312"/>
                  </a:lnTo>
                  <a:lnTo>
                    <a:pt x="0" y="0"/>
                  </a:lnTo>
                  <a:lnTo>
                    <a:pt x="0" y="54"/>
                  </a:lnTo>
                  <a:lnTo>
                    <a:pt x="729" y="318"/>
                  </a:lnTo>
                  <a:lnTo>
                    <a:pt x="729" y="318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0" name="Freeform 16"/>
            <p:cNvSpPr>
              <a:spLocks/>
            </p:cNvSpPr>
            <p:nvPr/>
          </p:nvSpPr>
          <p:spPr bwMode="hidden">
            <a:xfrm>
              <a:off x="0" y="916"/>
              <a:ext cx="5030" cy="2187"/>
            </a:xfrm>
            <a:custGeom>
              <a:avLst/>
              <a:gdLst/>
              <a:ahLst/>
              <a:cxnLst>
                <a:cxn ang="0">
                  <a:pos x="0" y="396"/>
                </a:cxn>
                <a:cxn ang="0">
                  <a:pos x="5035" y="2188"/>
                </a:cxn>
                <a:cxn ang="0">
                  <a:pos x="5035" y="2134"/>
                </a:cxn>
                <a:cxn ang="0">
                  <a:pos x="0" y="0"/>
                </a:cxn>
                <a:cxn ang="0">
                  <a:pos x="0" y="396"/>
                </a:cxn>
                <a:cxn ang="0">
                  <a:pos x="0" y="396"/>
                </a:cxn>
              </a:cxnLst>
              <a:rect l="0" t="0" r="r" b="b"/>
              <a:pathLst>
                <a:path w="5035" h="2188">
                  <a:moveTo>
                    <a:pt x="0" y="396"/>
                  </a:moveTo>
                  <a:lnTo>
                    <a:pt x="5035" y="2188"/>
                  </a:lnTo>
                  <a:lnTo>
                    <a:pt x="5035" y="2134"/>
                  </a:lnTo>
                  <a:lnTo>
                    <a:pt x="0" y="0"/>
                  </a:lnTo>
                  <a:lnTo>
                    <a:pt x="0" y="396"/>
                  </a:lnTo>
                  <a:lnTo>
                    <a:pt x="0" y="396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1" name="Freeform 17"/>
            <p:cNvSpPr>
              <a:spLocks/>
            </p:cNvSpPr>
            <p:nvPr/>
          </p:nvSpPr>
          <p:spPr bwMode="hidden">
            <a:xfrm>
              <a:off x="2294" y="0"/>
              <a:ext cx="3159" cy="272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145" y="2727"/>
                </a:cxn>
                <a:cxn ang="0">
                  <a:pos x="3163" y="2704"/>
                </a:cxn>
                <a:cxn ang="0">
                  <a:pos x="10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63" h="2727">
                  <a:moveTo>
                    <a:pt x="0" y="0"/>
                  </a:moveTo>
                  <a:lnTo>
                    <a:pt x="3145" y="2727"/>
                  </a:lnTo>
                  <a:lnTo>
                    <a:pt x="3163" y="2704"/>
                  </a:lnTo>
                  <a:lnTo>
                    <a:pt x="10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980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2" name="Freeform 18"/>
            <p:cNvSpPr>
              <a:spLocks/>
            </p:cNvSpPr>
            <p:nvPr/>
          </p:nvSpPr>
          <p:spPr bwMode="hidden">
            <a:xfrm>
              <a:off x="5435" y="2702"/>
              <a:ext cx="323" cy="299"/>
            </a:xfrm>
            <a:custGeom>
              <a:avLst/>
              <a:gdLst/>
              <a:ahLst/>
              <a:cxnLst>
                <a:cxn ang="0">
                  <a:pos x="323" y="299"/>
                </a:cxn>
                <a:cxn ang="0">
                  <a:pos x="323" y="263"/>
                </a:cxn>
                <a:cxn ang="0">
                  <a:pos x="18" y="0"/>
                </a:cxn>
                <a:cxn ang="0">
                  <a:pos x="0" y="23"/>
                </a:cxn>
                <a:cxn ang="0">
                  <a:pos x="323" y="299"/>
                </a:cxn>
                <a:cxn ang="0">
                  <a:pos x="323" y="299"/>
                </a:cxn>
              </a:cxnLst>
              <a:rect l="0" t="0" r="r" b="b"/>
              <a:pathLst>
                <a:path w="323" h="299">
                  <a:moveTo>
                    <a:pt x="323" y="299"/>
                  </a:moveTo>
                  <a:lnTo>
                    <a:pt x="323" y="263"/>
                  </a:lnTo>
                  <a:lnTo>
                    <a:pt x="18" y="0"/>
                  </a:lnTo>
                  <a:lnTo>
                    <a:pt x="0" y="23"/>
                  </a:lnTo>
                  <a:lnTo>
                    <a:pt x="323" y="299"/>
                  </a:lnTo>
                  <a:lnTo>
                    <a:pt x="323" y="299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4118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3" name="Freeform 19"/>
            <p:cNvSpPr>
              <a:spLocks/>
            </p:cNvSpPr>
            <p:nvPr/>
          </p:nvSpPr>
          <p:spPr bwMode="hidden">
            <a:xfrm>
              <a:off x="5477" y="2588"/>
              <a:ext cx="281" cy="335"/>
            </a:xfrm>
            <a:custGeom>
              <a:avLst/>
              <a:gdLst/>
              <a:ahLst/>
              <a:cxnLst>
                <a:cxn ang="0">
                  <a:pos x="281" y="335"/>
                </a:cxn>
                <a:cxn ang="0">
                  <a:pos x="281" y="173"/>
                </a:cxn>
                <a:cxn ang="0">
                  <a:pos x="96" y="0"/>
                </a:cxn>
                <a:cxn ang="0">
                  <a:pos x="0" y="90"/>
                </a:cxn>
                <a:cxn ang="0">
                  <a:pos x="281" y="335"/>
                </a:cxn>
                <a:cxn ang="0">
                  <a:pos x="281" y="335"/>
                </a:cxn>
              </a:cxnLst>
              <a:rect l="0" t="0" r="r" b="b"/>
              <a:pathLst>
                <a:path w="281" h="335">
                  <a:moveTo>
                    <a:pt x="281" y="335"/>
                  </a:moveTo>
                  <a:lnTo>
                    <a:pt x="281" y="173"/>
                  </a:lnTo>
                  <a:lnTo>
                    <a:pt x="96" y="0"/>
                  </a:lnTo>
                  <a:lnTo>
                    <a:pt x="0" y="90"/>
                  </a:lnTo>
                  <a:lnTo>
                    <a:pt x="281" y="335"/>
                  </a:lnTo>
                  <a:lnTo>
                    <a:pt x="281" y="33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4" name="Freeform 20"/>
            <p:cNvSpPr>
              <a:spLocks/>
            </p:cNvSpPr>
            <p:nvPr/>
          </p:nvSpPr>
          <p:spPr bwMode="hidden">
            <a:xfrm>
              <a:off x="2454" y="0"/>
              <a:ext cx="3119" cy="267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026" y="2680"/>
                </a:cxn>
                <a:cxn ang="0">
                  <a:pos x="3122" y="2590"/>
                </a:cxn>
                <a:cxn ang="0">
                  <a:pos x="383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3122" h="2680">
                  <a:moveTo>
                    <a:pt x="0" y="0"/>
                  </a:moveTo>
                  <a:lnTo>
                    <a:pt x="3026" y="2680"/>
                  </a:lnTo>
                  <a:lnTo>
                    <a:pt x="3122" y="2590"/>
                  </a:lnTo>
                  <a:lnTo>
                    <a:pt x="383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5" name="Freeform 21"/>
            <p:cNvSpPr>
              <a:spLocks/>
            </p:cNvSpPr>
            <p:nvPr/>
          </p:nvSpPr>
          <p:spPr bwMode="hidden">
            <a:xfrm>
              <a:off x="5626" y="2534"/>
              <a:ext cx="132" cy="132"/>
            </a:xfrm>
            <a:custGeom>
              <a:avLst/>
              <a:gdLst/>
              <a:ahLst/>
              <a:cxnLst>
                <a:cxn ang="0">
                  <a:pos x="132" y="13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32" y="132"/>
                </a:cxn>
                <a:cxn ang="0">
                  <a:pos x="132" y="132"/>
                </a:cxn>
              </a:cxnLst>
              <a:rect l="0" t="0" r="r" b="b"/>
              <a:pathLst>
                <a:path w="132" h="132">
                  <a:moveTo>
                    <a:pt x="132" y="13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132" y="132"/>
                  </a:lnTo>
                  <a:lnTo>
                    <a:pt x="132" y="132"/>
                  </a:lnTo>
                  <a:close/>
                </a:path>
              </a:pathLst>
            </a:custGeom>
            <a:solidFill>
              <a:srgbClr val="FF9999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6" name="Freeform 22"/>
            <p:cNvSpPr>
              <a:spLocks/>
            </p:cNvSpPr>
            <p:nvPr/>
          </p:nvSpPr>
          <p:spPr bwMode="hidden">
            <a:xfrm>
              <a:off x="3112" y="0"/>
              <a:ext cx="2514" cy="253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517" y="2536"/>
                </a:cxn>
                <a:cxn ang="0">
                  <a:pos x="2517" y="2536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517" h="2536">
                  <a:moveTo>
                    <a:pt x="0" y="0"/>
                  </a:moveTo>
                  <a:lnTo>
                    <a:pt x="2517" y="2536"/>
                  </a:lnTo>
                  <a:lnTo>
                    <a:pt x="2517" y="2536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1373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7" name="Freeform 23"/>
            <p:cNvSpPr>
              <a:spLocks/>
            </p:cNvSpPr>
            <p:nvPr/>
          </p:nvSpPr>
          <p:spPr bwMode="hidden">
            <a:xfrm>
              <a:off x="3488" y="0"/>
              <a:ext cx="2198" cy="248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188" y="2482"/>
                </a:cxn>
                <a:cxn ang="0">
                  <a:pos x="2200" y="2476"/>
                </a:cxn>
                <a:cxn ang="0">
                  <a:pos x="317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200" h="2482">
                  <a:moveTo>
                    <a:pt x="0" y="0"/>
                  </a:moveTo>
                  <a:lnTo>
                    <a:pt x="2188" y="2482"/>
                  </a:lnTo>
                  <a:lnTo>
                    <a:pt x="2200" y="2476"/>
                  </a:lnTo>
                  <a:lnTo>
                    <a:pt x="317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8" name="Freeform 24"/>
            <p:cNvSpPr>
              <a:spLocks/>
            </p:cNvSpPr>
            <p:nvPr/>
          </p:nvSpPr>
          <p:spPr bwMode="hidden">
            <a:xfrm>
              <a:off x="5674" y="2474"/>
              <a:ext cx="84" cy="96"/>
            </a:xfrm>
            <a:custGeom>
              <a:avLst/>
              <a:gdLst/>
              <a:ahLst/>
              <a:cxnLst>
                <a:cxn ang="0">
                  <a:pos x="84" y="96"/>
                </a:cxn>
                <a:cxn ang="0">
                  <a:pos x="84" y="90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84" y="96"/>
                </a:cxn>
                <a:cxn ang="0">
                  <a:pos x="84" y="96"/>
                </a:cxn>
              </a:cxnLst>
              <a:rect l="0" t="0" r="r" b="b"/>
              <a:pathLst>
                <a:path w="84" h="96">
                  <a:moveTo>
                    <a:pt x="84" y="96"/>
                  </a:moveTo>
                  <a:lnTo>
                    <a:pt x="84" y="90"/>
                  </a:lnTo>
                  <a:lnTo>
                    <a:pt x="12" y="0"/>
                  </a:lnTo>
                  <a:lnTo>
                    <a:pt x="0" y="6"/>
                  </a:lnTo>
                  <a:lnTo>
                    <a:pt x="84" y="96"/>
                  </a:lnTo>
                  <a:lnTo>
                    <a:pt x="84" y="9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tint val="90980"/>
                    <a:invGamma/>
                  </a:schemeClr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69" name="Freeform 25"/>
            <p:cNvSpPr>
              <a:spLocks/>
            </p:cNvSpPr>
            <p:nvPr/>
          </p:nvSpPr>
          <p:spPr bwMode="hidden">
            <a:xfrm>
              <a:off x="5603" y="850"/>
              <a:ext cx="155" cy="516"/>
            </a:xfrm>
            <a:custGeom>
              <a:avLst/>
              <a:gdLst/>
              <a:ahLst/>
              <a:cxnLst>
                <a:cxn ang="0">
                  <a:pos x="155" y="516"/>
                </a:cxn>
                <a:cxn ang="0">
                  <a:pos x="155" y="204"/>
                </a:cxn>
                <a:cxn ang="0">
                  <a:pos x="77" y="0"/>
                </a:cxn>
                <a:cxn ang="0">
                  <a:pos x="0" y="192"/>
                </a:cxn>
                <a:cxn ang="0">
                  <a:pos x="155" y="516"/>
                </a:cxn>
                <a:cxn ang="0">
                  <a:pos x="155" y="516"/>
                </a:cxn>
              </a:cxnLst>
              <a:rect l="0" t="0" r="r" b="b"/>
              <a:pathLst>
                <a:path w="155" h="516">
                  <a:moveTo>
                    <a:pt x="155" y="516"/>
                  </a:moveTo>
                  <a:lnTo>
                    <a:pt x="155" y="204"/>
                  </a:lnTo>
                  <a:lnTo>
                    <a:pt x="77" y="0"/>
                  </a:lnTo>
                  <a:lnTo>
                    <a:pt x="0" y="192"/>
                  </a:lnTo>
                  <a:lnTo>
                    <a:pt x="155" y="516"/>
                  </a:lnTo>
                  <a:lnTo>
                    <a:pt x="155" y="516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0" name="Freeform 26"/>
            <p:cNvSpPr>
              <a:spLocks/>
            </p:cNvSpPr>
            <p:nvPr/>
          </p:nvSpPr>
          <p:spPr bwMode="hidden">
            <a:xfrm>
              <a:off x="5107" y="0"/>
              <a:ext cx="573" cy="104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97" y="1043"/>
                </a:cxn>
                <a:cxn ang="0">
                  <a:pos x="574" y="851"/>
                </a:cxn>
                <a:cxn ang="0">
                  <a:pos x="25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574" h="1043">
                  <a:moveTo>
                    <a:pt x="0" y="0"/>
                  </a:moveTo>
                  <a:lnTo>
                    <a:pt x="497" y="1043"/>
                  </a:lnTo>
                  <a:lnTo>
                    <a:pt x="574" y="851"/>
                  </a:lnTo>
                  <a:lnTo>
                    <a:pt x="251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6667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1" name="Freeform 27"/>
            <p:cNvSpPr>
              <a:spLocks/>
            </p:cNvSpPr>
            <p:nvPr/>
          </p:nvSpPr>
          <p:spPr bwMode="hidden">
            <a:xfrm>
              <a:off x="5411" y="0"/>
              <a:ext cx="341" cy="796"/>
            </a:xfrm>
            <a:custGeom>
              <a:avLst/>
              <a:gdLst/>
              <a:ahLst/>
              <a:cxnLst>
                <a:cxn ang="0">
                  <a:pos x="144" y="0"/>
                </a:cxn>
                <a:cxn ang="0">
                  <a:pos x="0" y="0"/>
                </a:cxn>
                <a:cxn ang="0">
                  <a:pos x="287" y="797"/>
                </a:cxn>
                <a:cxn ang="0">
                  <a:pos x="341" y="653"/>
                </a:cxn>
                <a:cxn ang="0">
                  <a:pos x="144" y="0"/>
                </a:cxn>
                <a:cxn ang="0">
                  <a:pos x="144" y="0"/>
                </a:cxn>
              </a:cxnLst>
              <a:rect l="0" t="0" r="r" b="b"/>
              <a:pathLst>
                <a:path w="341" h="797">
                  <a:moveTo>
                    <a:pt x="144" y="0"/>
                  </a:moveTo>
                  <a:lnTo>
                    <a:pt x="0" y="0"/>
                  </a:lnTo>
                  <a:lnTo>
                    <a:pt x="287" y="797"/>
                  </a:lnTo>
                  <a:lnTo>
                    <a:pt x="341" y="653"/>
                  </a:lnTo>
                  <a:lnTo>
                    <a:pt x="144" y="0"/>
                  </a:lnTo>
                  <a:lnTo>
                    <a:pt x="144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6980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2" name="Freeform 28"/>
            <p:cNvSpPr>
              <a:spLocks/>
            </p:cNvSpPr>
            <p:nvPr/>
          </p:nvSpPr>
          <p:spPr bwMode="hidden">
            <a:xfrm>
              <a:off x="5698" y="653"/>
              <a:ext cx="60" cy="311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60" y="312"/>
                </a:cxn>
                <a:cxn ang="0">
                  <a:pos x="60" y="6"/>
                </a:cxn>
                <a:cxn ang="0">
                  <a:pos x="54" y="0"/>
                </a:cxn>
                <a:cxn ang="0">
                  <a:pos x="0" y="144"/>
                </a:cxn>
                <a:cxn ang="0">
                  <a:pos x="0" y="144"/>
                </a:cxn>
              </a:cxnLst>
              <a:rect l="0" t="0" r="r" b="b"/>
              <a:pathLst>
                <a:path w="60" h="312">
                  <a:moveTo>
                    <a:pt x="0" y="144"/>
                  </a:moveTo>
                  <a:lnTo>
                    <a:pt x="60" y="312"/>
                  </a:lnTo>
                  <a:lnTo>
                    <a:pt x="60" y="6"/>
                  </a:lnTo>
                  <a:lnTo>
                    <a:pt x="54" y="0"/>
                  </a:lnTo>
                  <a:lnTo>
                    <a:pt x="0" y="144"/>
                  </a:lnTo>
                  <a:lnTo>
                    <a:pt x="0" y="144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3" name="Freeform 29"/>
            <p:cNvSpPr>
              <a:spLocks/>
            </p:cNvSpPr>
            <p:nvPr/>
          </p:nvSpPr>
          <p:spPr bwMode="hidden">
            <a:xfrm>
              <a:off x="2" y="1601"/>
              <a:ext cx="5752" cy="1864"/>
            </a:xfrm>
            <a:custGeom>
              <a:avLst/>
              <a:gdLst/>
              <a:ahLst/>
              <a:cxnLst>
                <a:cxn ang="0">
                  <a:pos x="0" y="371"/>
                </a:cxn>
                <a:cxn ang="0">
                  <a:pos x="5740" y="1864"/>
                </a:cxn>
                <a:cxn ang="0">
                  <a:pos x="5740" y="1834"/>
                </a:cxn>
                <a:cxn ang="0">
                  <a:pos x="0" y="0"/>
                </a:cxn>
                <a:cxn ang="0">
                  <a:pos x="0" y="371"/>
                </a:cxn>
                <a:cxn ang="0">
                  <a:pos x="0" y="371"/>
                </a:cxn>
              </a:cxnLst>
              <a:rect l="0" t="0" r="r" b="b"/>
              <a:pathLst>
                <a:path w="5740" h="1864">
                  <a:moveTo>
                    <a:pt x="0" y="371"/>
                  </a:moveTo>
                  <a:lnTo>
                    <a:pt x="5740" y="1864"/>
                  </a:lnTo>
                  <a:lnTo>
                    <a:pt x="5740" y="1834"/>
                  </a:lnTo>
                  <a:lnTo>
                    <a:pt x="0" y="0"/>
                  </a:lnTo>
                  <a:lnTo>
                    <a:pt x="0" y="371"/>
                  </a:lnTo>
                  <a:lnTo>
                    <a:pt x="0" y="371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352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4" name="Freeform 30"/>
            <p:cNvSpPr>
              <a:spLocks/>
            </p:cNvSpPr>
            <p:nvPr/>
          </p:nvSpPr>
          <p:spPr bwMode="hidden">
            <a:xfrm>
              <a:off x="5754" y="3483"/>
              <a:ext cx="6" cy="6"/>
            </a:xfrm>
            <a:custGeom>
              <a:avLst/>
              <a:gdLst/>
              <a:ahLst/>
              <a:cxnLst>
                <a:cxn ang="0">
                  <a:pos x="6" y="6"/>
                </a:cxn>
                <a:cxn ang="0">
                  <a:pos x="0" y="0"/>
                </a:cxn>
                <a:cxn ang="0">
                  <a:pos x="0" y="6"/>
                </a:cxn>
                <a:cxn ang="0">
                  <a:pos x="6" y="6"/>
                </a:cxn>
                <a:cxn ang="0">
                  <a:pos x="6" y="6"/>
                </a:cxn>
              </a:cxnLst>
              <a:rect l="0" t="0" r="r" b="b"/>
              <a:pathLst>
                <a:path w="6" h="6">
                  <a:moveTo>
                    <a:pt x="6" y="6"/>
                  </a:moveTo>
                  <a:lnTo>
                    <a:pt x="0" y="0"/>
                  </a:lnTo>
                  <a:lnTo>
                    <a:pt x="0" y="6"/>
                  </a:lnTo>
                  <a:lnTo>
                    <a:pt x="6" y="6"/>
                  </a:lnTo>
                  <a:lnTo>
                    <a:pt x="6" y="6"/>
                  </a:lnTo>
                  <a:close/>
                </a:path>
              </a:pathLst>
            </a:custGeom>
            <a:solidFill>
              <a:srgbClr val="18FF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5" name="Freeform 31"/>
            <p:cNvSpPr>
              <a:spLocks/>
            </p:cNvSpPr>
            <p:nvPr/>
          </p:nvSpPr>
          <p:spPr bwMode="hidden">
            <a:xfrm>
              <a:off x="2" y="2152"/>
              <a:ext cx="5752" cy="1337"/>
            </a:xfrm>
            <a:custGeom>
              <a:avLst/>
              <a:gdLst/>
              <a:ahLst/>
              <a:cxnLst>
                <a:cxn ang="0">
                  <a:pos x="0" y="366"/>
                </a:cxn>
                <a:cxn ang="0">
                  <a:pos x="5740" y="1337"/>
                </a:cxn>
                <a:cxn ang="0">
                  <a:pos x="5740" y="1331"/>
                </a:cxn>
                <a:cxn ang="0">
                  <a:pos x="0" y="0"/>
                </a:cxn>
                <a:cxn ang="0">
                  <a:pos x="0" y="366"/>
                </a:cxn>
                <a:cxn ang="0">
                  <a:pos x="0" y="366"/>
                </a:cxn>
              </a:cxnLst>
              <a:rect l="0" t="0" r="r" b="b"/>
              <a:pathLst>
                <a:path w="5740" h="1337">
                  <a:moveTo>
                    <a:pt x="0" y="366"/>
                  </a:moveTo>
                  <a:lnTo>
                    <a:pt x="5740" y="1337"/>
                  </a:lnTo>
                  <a:lnTo>
                    <a:pt x="5740" y="1331"/>
                  </a:lnTo>
                  <a:lnTo>
                    <a:pt x="0" y="0"/>
                  </a:lnTo>
                  <a:lnTo>
                    <a:pt x="0" y="366"/>
                  </a:lnTo>
                  <a:lnTo>
                    <a:pt x="0" y="366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6078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6" name="Freeform 32"/>
            <p:cNvSpPr>
              <a:spLocks/>
            </p:cNvSpPr>
            <p:nvPr/>
          </p:nvSpPr>
          <p:spPr bwMode="hidden">
            <a:xfrm>
              <a:off x="2" y="3177"/>
              <a:ext cx="5752" cy="414"/>
            </a:xfrm>
            <a:custGeom>
              <a:avLst/>
              <a:gdLst/>
              <a:ahLst/>
              <a:cxnLst>
                <a:cxn ang="0">
                  <a:pos x="0" y="48"/>
                </a:cxn>
                <a:cxn ang="0">
                  <a:pos x="5740" y="414"/>
                </a:cxn>
                <a:cxn ang="0">
                  <a:pos x="5740" y="402"/>
                </a:cxn>
                <a:cxn ang="0">
                  <a:pos x="0" y="0"/>
                </a:cxn>
                <a:cxn ang="0">
                  <a:pos x="0" y="48"/>
                </a:cxn>
                <a:cxn ang="0">
                  <a:pos x="0" y="48"/>
                </a:cxn>
              </a:cxnLst>
              <a:rect l="0" t="0" r="r" b="b"/>
              <a:pathLst>
                <a:path w="5740" h="414">
                  <a:moveTo>
                    <a:pt x="0" y="48"/>
                  </a:moveTo>
                  <a:lnTo>
                    <a:pt x="5740" y="414"/>
                  </a:lnTo>
                  <a:lnTo>
                    <a:pt x="5740" y="402"/>
                  </a:lnTo>
                  <a:lnTo>
                    <a:pt x="0" y="0"/>
                  </a:lnTo>
                  <a:lnTo>
                    <a:pt x="0" y="48"/>
                  </a:lnTo>
                  <a:lnTo>
                    <a:pt x="0" y="48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7" name="Freeform 33"/>
            <p:cNvSpPr>
              <a:spLocks/>
            </p:cNvSpPr>
            <p:nvPr/>
          </p:nvSpPr>
          <p:spPr bwMode="hidden">
            <a:xfrm>
              <a:off x="1297" y="0"/>
              <a:ext cx="4457" cy="317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448" y="3177"/>
                </a:cxn>
                <a:cxn ang="0">
                  <a:pos x="4448" y="3153"/>
                </a:cxn>
                <a:cxn ang="0">
                  <a:pos x="125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4448" h="3177">
                  <a:moveTo>
                    <a:pt x="0" y="0"/>
                  </a:moveTo>
                  <a:lnTo>
                    <a:pt x="4448" y="3177"/>
                  </a:lnTo>
                  <a:lnTo>
                    <a:pt x="4448" y="3153"/>
                  </a:lnTo>
                  <a:lnTo>
                    <a:pt x="125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4862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8" name="Freeform 34"/>
            <p:cNvSpPr>
              <a:spLocks/>
            </p:cNvSpPr>
            <p:nvPr/>
          </p:nvSpPr>
          <p:spPr bwMode="hidden">
            <a:xfrm>
              <a:off x="3321" y="0"/>
              <a:ext cx="2433" cy="261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428" y="2614"/>
                </a:cxn>
                <a:cxn ang="0">
                  <a:pos x="2428" y="2608"/>
                </a:cxn>
                <a:cxn ang="0">
                  <a:pos x="66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428" h="2614">
                  <a:moveTo>
                    <a:pt x="0" y="0"/>
                  </a:moveTo>
                  <a:lnTo>
                    <a:pt x="2428" y="2614"/>
                  </a:lnTo>
                  <a:lnTo>
                    <a:pt x="2428" y="2608"/>
                  </a:lnTo>
                  <a:lnTo>
                    <a:pt x="66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84706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79" name="Freeform 35"/>
            <p:cNvSpPr>
              <a:spLocks/>
            </p:cNvSpPr>
            <p:nvPr/>
          </p:nvSpPr>
          <p:spPr bwMode="hidden">
            <a:xfrm>
              <a:off x="3950" y="0"/>
              <a:ext cx="1804" cy="2464"/>
            </a:xfrm>
            <a:custGeom>
              <a:avLst/>
              <a:gdLst/>
              <a:ahLst/>
              <a:cxnLst>
                <a:cxn ang="0">
                  <a:pos x="485" y="0"/>
                </a:cxn>
                <a:cxn ang="0">
                  <a:pos x="0" y="0"/>
                </a:cxn>
                <a:cxn ang="0">
                  <a:pos x="1800" y="2464"/>
                </a:cxn>
                <a:cxn ang="0">
                  <a:pos x="1800" y="2248"/>
                </a:cxn>
                <a:cxn ang="0">
                  <a:pos x="1794" y="2248"/>
                </a:cxn>
                <a:cxn ang="0">
                  <a:pos x="485" y="0"/>
                </a:cxn>
                <a:cxn ang="0">
                  <a:pos x="485" y="0"/>
                </a:cxn>
              </a:cxnLst>
              <a:rect l="0" t="0" r="r" b="b"/>
              <a:pathLst>
                <a:path w="1800" h="2464">
                  <a:moveTo>
                    <a:pt x="485" y="0"/>
                  </a:moveTo>
                  <a:lnTo>
                    <a:pt x="0" y="0"/>
                  </a:lnTo>
                  <a:lnTo>
                    <a:pt x="1800" y="2464"/>
                  </a:lnTo>
                  <a:lnTo>
                    <a:pt x="1800" y="2248"/>
                  </a:lnTo>
                  <a:lnTo>
                    <a:pt x="1794" y="2248"/>
                  </a:lnTo>
                  <a:lnTo>
                    <a:pt x="485" y="0"/>
                  </a:lnTo>
                  <a:lnTo>
                    <a:pt x="485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>
                    <a:gamma/>
                    <a:shade val="78824"/>
                    <a:invGamma/>
                  </a:schemeClr>
                </a:gs>
                <a:gs pos="100000">
                  <a:schemeClr val="bg2"/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80" name="Freeform 36"/>
            <p:cNvSpPr>
              <a:spLocks/>
            </p:cNvSpPr>
            <p:nvPr/>
          </p:nvSpPr>
          <p:spPr bwMode="hidden">
            <a:xfrm>
              <a:off x="4519" y="0"/>
              <a:ext cx="1235" cy="207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232" y="2074"/>
                </a:cxn>
                <a:cxn ang="0">
                  <a:pos x="1232" y="2038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232" h="2074">
                  <a:moveTo>
                    <a:pt x="0" y="0"/>
                  </a:moveTo>
                  <a:lnTo>
                    <a:pt x="1232" y="2074"/>
                  </a:lnTo>
                  <a:lnTo>
                    <a:pt x="1232" y="2038"/>
                  </a:lnTo>
                  <a:lnTo>
                    <a:pt x="4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57647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81" name="Freeform 37"/>
            <p:cNvSpPr>
              <a:spLocks/>
            </p:cNvSpPr>
            <p:nvPr/>
          </p:nvSpPr>
          <p:spPr bwMode="hidden">
            <a:xfrm>
              <a:off x="4694" y="0"/>
              <a:ext cx="1060" cy="193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058" y="1936"/>
                </a:cxn>
                <a:cxn ang="0">
                  <a:pos x="1058" y="1930"/>
                </a:cxn>
                <a:cxn ang="0">
                  <a:pos x="54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058" h="1936">
                  <a:moveTo>
                    <a:pt x="0" y="0"/>
                  </a:moveTo>
                  <a:lnTo>
                    <a:pt x="1058" y="1936"/>
                  </a:lnTo>
                  <a:lnTo>
                    <a:pt x="1058" y="1930"/>
                  </a:lnTo>
                  <a:lnTo>
                    <a:pt x="54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2549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2982" name="Freeform 38"/>
            <p:cNvSpPr>
              <a:spLocks/>
            </p:cNvSpPr>
            <p:nvPr/>
          </p:nvSpPr>
          <p:spPr bwMode="hidden">
            <a:xfrm>
              <a:off x="4981" y="0"/>
              <a:ext cx="773" cy="1487"/>
            </a:xfrm>
            <a:custGeom>
              <a:avLst/>
              <a:gdLst/>
              <a:ahLst/>
              <a:cxnLst>
                <a:cxn ang="0">
                  <a:pos x="771" y="1433"/>
                </a:cxn>
                <a:cxn ang="0">
                  <a:pos x="42" y="0"/>
                </a:cxn>
                <a:cxn ang="0">
                  <a:pos x="0" y="0"/>
                </a:cxn>
                <a:cxn ang="0">
                  <a:pos x="771" y="1487"/>
                </a:cxn>
                <a:cxn ang="0">
                  <a:pos x="771" y="1433"/>
                </a:cxn>
                <a:cxn ang="0">
                  <a:pos x="771" y="1433"/>
                </a:cxn>
              </a:cxnLst>
              <a:rect l="0" t="0" r="r" b="b"/>
              <a:pathLst>
                <a:path w="771" h="1487">
                  <a:moveTo>
                    <a:pt x="771" y="1433"/>
                  </a:moveTo>
                  <a:lnTo>
                    <a:pt x="42" y="0"/>
                  </a:lnTo>
                  <a:lnTo>
                    <a:pt x="0" y="0"/>
                  </a:lnTo>
                  <a:lnTo>
                    <a:pt x="771" y="1487"/>
                  </a:lnTo>
                  <a:lnTo>
                    <a:pt x="771" y="1433"/>
                  </a:lnTo>
                  <a:lnTo>
                    <a:pt x="771" y="1433"/>
                  </a:lnTo>
                  <a:close/>
                </a:path>
              </a:pathLst>
            </a:custGeom>
            <a:gradFill rotWithShape="0">
              <a:gsLst>
                <a:gs pos="0">
                  <a:schemeClr val="bg1">
                    <a:gamma/>
                    <a:shade val="78824"/>
                    <a:invGamma/>
                  </a:schemeClr>
                </a:gs>
                <a:gs pos="100000">
                  <a:schemeClr val="bg1"/>
                </a:gs>
              </a:gsLst>
              <a:lin ang="27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92" name="Group 39"/>
            <p:cNvGrpSpPr>
              <a:grpSpLocks/>
            </p:cNvGrpSpPr>
            <p:nvPr userDrawn="1"/>
          </p:nvGrpSpPr>
          <p:grpSpPr bwMode="auto">
            <a:xfrm>
              <a:off x="0" y="1632"/>
              <a:ext cx="5758" cy="1858"/>
              <a:chOff x="0" y="1632"/>
              <a:chExt cx="5758" cy="1858"/>
            </a:xfrm>
          </p:grpSpPr>
          <p:sp>
            <p:nvSpPr>
              <p:cNvPr id="82984" name="Freeform 40"/>
              <p:cNvSpPr>
                <a:spLocks/>
              </p:cNvSpPr>
              <p:nvPr/>
            </p:nvSpPr>
            <p:spPr bwMode="hidden">
              <a:xfrm>
                <a:off x="0" y="1632"/>
                <a:ext cx="3670" cy="1313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0" y="366"/>
                  </a:cxn>
                  <a:cxn ang="0">
                    <a:pos x="3635" y="1313"/>
                  </a:cxn>
                  <a:cxn ang="0">
                    <a:pos x="3647" y="1235"/>
                  </a:cxn>
                  <a:cxn ang="0">
                    <a:pos x="3659" y="1163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3659" h="1313">
                    <a:moveTo>
                      <a:pt x="0" y="0"/>
                    </a:moveTo>
                    <a:lnTo>
                      <a:pt x="0" y="366"/>
                    </a:lnTo>
                    <a:lnTo>
                      <a:pt x="3635" y="1313"/>
                    </a:lnTo>
                    <a:lnTo>
                      <a:pt x="3647" y="1235"/>
                    </a:lnTo>
                    <a:lnTo>
                      <a:pt x="3659" y="1163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>
                      <a:gamma/>
                      <a:shade val="72549"/>
                      <a:invGamma/>
                    </a:schemeClr>
                  </a:gs>
                  <a:gs pos="100000">
                    <a:schemeClr val="bg1"/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82985" name="Freeform 41"/>
              <p:cNvSpPr>
                <a:spLocks/>
              </p:cNvSpPr>
              <p:nvPr/>
            </p:nvSpPr>
            <p:spPr bwMode="hidden">
              <a:xfrm>
                <a:off x="3646" y="2795"/>
                <a:ext cx="2112" cy="695"/>
              </a:xfrm>
              <a:custGeom>
                <a:avLst/>
                <a:gdLst/>
                <a:ahLst/>
                <a:cxnLst>
                  <a:cxn ang="0">
                    <a:pos x="2105" y="665"/>
                  </a:cxn>
                  <a:cxn ang="0">
                    <a:pos x="24" y="0"/>
                  </a:cxn>
                  <a:cxn ang="0">
                    <a:pos x="12" y="72"/>
                  </a:cxn>
                  <a:cxn ang="0">
                    <a:pos x="0" y="150"/>
                  </a:cxn>
                  <a:cxn ang="0">
                    <a:pos x="2105" y="695"/>
                  </a:cxn>
                  <a:cxn ang="0">
                    <a:pos x="2105" y="665"/>
                  </a:cxn>
                  <a:cxn ang="0">
                    <a:pos x="2105" y="665"/>
                  </a:cxn>
                </a:cxnLst>
                <a:rect l="0" t="0" r="r" b="b"/>
                <a:pathLst>
                  <a:path w="2105" h="695">
                    <a:moveTo>
                      <a:pt x="2105" y="665"/>
                    </a:moveTo>
                    <a:lnTo>
                      <a:pt x="24" y="0"/>
                    </a:lnTo>
                    <a:lnTo>
                      <a:pt x="12" y="72"/>
                    </a:lnTo>
                    <a:lnTo>
                      <a:pt x="0" y="150"/>
                    </a:lnTo>
                    <a:lnTo>
                      <a:pt x="2105" y="695"/>
                    </a:lnTo>
                    <a:lnTo>
                      <a:pt x="2105" y="665"/>
                    </a:lnTo>
                    <a:lnTo>
                      <a:pt x="2105" y="665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tint val="90980"/>
                      <a:invGamma/>
                    </a:schemeClr>
                  </a:gs>
                </a:gsLst>
                <a:lin ang="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</p:grpSp>
      <p:sp>
        <p:nvSpPr>
          <p:cNvPr id="82986" name="Rectangle 4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82987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82988" name="Rectangle 4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89" name="Rectangle 4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2990" name="Rectangle 4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59EC4561-D777-4116-BCC7-AA5B593B8FF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70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  <p:sldLayoutId id="2147483768" r:id="rId12"/>
    <p:sldLayoutId id="2147483769" r:id="rId13"/>
  </p:sldLayoutIdLst>
  <p:transition/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90000"/>
        <a:buFont typeface="Wingdings" pitchFamily="2" charset="2"/>
        <a:buBlip>
          <a:blip r:embed="rId15"/>
        </a:buBlip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Blip>
          <a:blip r:embed="rId16"/>
        </a:buBlip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Blip>
          <a:blip r:embed="rId17"/>
        </a:buBlip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18487" cy="774700"/>
          </a:xfrm>
        </p:spPr>
        <p:txBody>
          <a:bodyPr/>
          <a:lstStyle/>
          <a:p>
            <a:pPr eaLnBrk="1" hangingPunct="1">
              <a:defRPr/>
            </a:pPr>
            <a:r>
              <a:rPr lang="th-TH" dirty="0" smtClean="0">
                <a:solidFill>
                  <a:srgbClr val="CC3300"/>
                </a:solidFill>
              </a:rPr>
              <a:t/>
            </a:r>
            <a:br>
              <a:rPr lang="th-TH" dirty="0" smtClean="0">
                <a:solidFill>
                  <a:srgbClr val="CC3300"/>
                </a:solidFill>
              </a:rPr>
            </a:br>
            <a:r>
              <a:rPr lang="th-TH" dirty="0" smtClean="0">
                <a:solidFill>
                  <a:srgbClr val="CC3300"/>
                </a:solidFill>
              </a:rPr>
              <a:t>งานการข่าว</a:t>
            </a:r>
          </a:p>
        </p:txBody>
      </p:sp>
      <p:sp>
        <p:nvSpPr>
          <p:cNvPr id="70678" name="Rectangle 22"/>
          <p:cNvSpPr>
            <a:spLocks noGrp="1" noChangeArrowheads="1"/>
          </p:cNvSpPr>
          <p:nvPr>
            <p:ph type="body" sz="half" idx="2"/>
          </p:nvPr>
        </p:nvSpPr>
        <p:spPr>
          <a:xfrm>
            <a:off x="539750" y="5229225"/>
            <a:ext cx="8218488" cy="14398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4000" dirty="0" smtClean="0"/>
              <a:t>                               นายสยมภู อภิรัฐวงศ์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dirty="0" smtClean="0">
                <a:solidFill>
                  <a:srgbClr val="FFFF00"/>
                </a:solidFill>
              </a:rPr>
              <a:t>                                      นักการข่าวชำนาญการพิเศษ 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dirty="0" smtClean="0">
                <a:solidFill>
                  <a:srgbClr val="FFFF00"/>
                </a:solidFill>
              </a:rPr>
              <a:t>       </a:t>
            </a:r>
            <a:r>
              <a:rPr lang="th-TH" dirty="0" smtClean="0">
                <a:solidFill>
                  <a:srgbClr val="CC3300"/>
                </a:solidFill>
              </a:rPr>
              <a:t>ส่วนการข่าว  สำนักกิจการความมั่นคงภายใน กรมการปกครอง</a:t>
            </a:r>
          </a:p>
        </p:txBody>
      </p:sp>
      <p:pic>
        <p:nvPicPr>
          <p:cNvPr id="4100" name="Picture 6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419475" y="2205038"/>
            <a:ext cx="2495550" cy="2189162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0350"/>
            <a:ext cx="8291512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2. การรวบรวม</a:t>
            </a:r>
            <a:r>
              <a:rPr lang="th-TH" smtClean="0"/>
              <a:t>  </a:t>
            </a:r>
            <a:r>
              <a:rPr lang="th-TH" smtClean="0">
                <a:solidFill>
                  <a:srgbClr val="FFFF00"/>
                </a:solidFill>
              </a:rPr>
              <a:t>คือการกระทำเพื่อให้ได้มาซึ่งข่าวสารที่ต้องการ  หรือเรียกง่ายๆว่า </a:t>
            </a:r>
            <a:r>
              <a:rPr lang="en-US" smtClean="0">
                <a:solidFill>
                  <a:srgbClr val="FFFF00"/>
                </a:solidFill>
              </a:rPr>
              <a:t> “ </a:t>
            </a:r>
            <a:r>
              <a:rPr lang="th-TH" smtClean="0">
                <a:solidFill>
                  <a:srgbClr val="FFFF00"/>
                </a:solidFill>
              </a:rPr>
              <a:t>การหาข่าว</a:t>
            </a:r>
            <a:r>
              <a:rPr lang="en-US" smtClean="0">
                <a:solidFill>
                  <a:srgbClr val="FFFF00"/>
                </a:solidFill>
              </a:rPr>
              <a:t>” </a:t>
            </a:r>
            <a:r>
              <a:rPr lang="th-TH" smtClean="0">
                <a:solidFill>
                  <a:srgbClr val="FFFF00"/>
                </a:solidFill>
              </a:rPr>
              <a:t>ซึ่งวิธีการรวบรวมอาจแบ่งแบบง่ายๆได้เป็น  2 วิธี คือ  1.การหาข่าวด้วยตนเอง   2.  การใช้ผู้อื่น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1.การหาข่าวสารด้วยตนเอง  มี  5  วิธี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	</a:t>
            </a:r>
            <a:r>
              <a:rPr lang="th-TH" smtClean="0">
                <a:solidFill>
                  <a:srgbClr val="FFFF00"/>
                </a:solidFill>
              </a:rPr>
              <a:t>1.1 การสืบค้น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1.2 การสังเกต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1.3 การถาม  มี  3  วิธี  คือ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	- การซักถาม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	- การลวงถาม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	- การสัมภาษณ์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188913"/>
            <a:ext cx="8362950" cy="64420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FFFF00"/>
                </a:solidFill>
              </a:rPr>
              <a:t>1.4 การสะกดรอยตาม 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Surveillance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1.5 การใช้เครื่องมือ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latin typeface="Angsana New" pitchFamily="18" charset="-34"/>
              </a:rPr>
              <a:t>	</a:t>
            </a: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	2. การใช้ผู้อื่น คือการใช้แหล่งข่าว (ลข.)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 ซึ่งในที่นี้  ลข. หมายถึงบุคคลที่จัดตั้งไว้  โดยผ่านกรรมวิธีอย่างถูกต้องตามขั้นตอนต่างๆ  ที่กำหนดแล้ว  จนเป็นผู้ที่ได้รับมอบหมายใช้ปฏิบัติงานในข่ายงานร่วมกับ  จนท.ข่าว  ตามภารกิจที่ได้รับมอบหมาย  โดยมีการสั่งใช้  ควบคุม  กำกับ  ดูแล  อย่างเด็ดขาดและต่อเนื่อง  ซึ่งการจัดตั้งบุคคลเป็นแหล่งข่าว  มีแนวทางในการปฏิบัติ  ดังนี้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	2.1 หลักเกณฑ์การคัดเลือกบุคคล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	2.2 ขั้นตอนการคัดเลือกบุคคลเพื่อจัดตั้งเป็น ลข.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	2.3 การใช้แหล่งข่าว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	2.4 การซักไซ้แหล่งข่าว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362950" cy="579278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3. การวิเคราะห์</a:t>
            </a:r>
            <a:r>
              <a:rPr lang="th-TH" smtClean="0"/>
              <a:t>  </a:t>
            </a:r>
            <a:r>
              <a:rPr lang="th-TH" smtClean="0">
                <a:solidFill>
                  <a:srgbClr val="FFFF00"/>
                </a:solidFill>
              </a:rPr>
              <a:t>ในที่นี้จะขอกล่าวเฉพาะ  การประเมินความน่าเชื่อถือของข่าวสาร  ว่ามากน้อยเพียงใด  อาจแยกพิจารณาได้ ดังนี้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3.1 การประเมินค่า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	    การให้ค่าของข่าว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	</a:t>
            </a:r>
            <a:r>
              <a:rPr lang="th-TH" smtClean="0">
                <a:solidFill>
                  <a:srgbClr val="FFFF00"/>
                </a:solidFill>
              </a:rPr>
              <a:t>3.2 การตีความ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4. การใช้ประโยชน์</a:t>
            </a:r>
            <a:r>
              <a:rPr lang="th-TH" smtClean="0"/>
              <a:t>  </a:t>
            </a:r>
            <a:r>
              <a:rPr lang="th-TH" smtClean="0">
                <a:solidFill>
                  <a:srgbClr val="FFFF00"/>
                </a:solidFill>
              </a:rPr>
              <a:t>หมายถึง  การส่งข่าวสารและข่าวกรองอย่างทันเวลา  ในรูปแบบและเครื่องมือที่เหมาะสมไปยังผู้ที่มีความต้องการข่าว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วงรอบข่าวกรอง</a:t>
            </a:r>
          </a:p>
        </p:txBody>
      </p:sp>
      <p:graphicFrame>
        <p:nvGraphicFramePr>
          <p:cNvPr id="1026" name="Diagram 7"/>
          <p:cNvGraphicFramePr>
            <a:graphicFrameLocks/>
          </p:cNvGraphicFramePr>
          <p:nvPr>
            <p:ph idx="1"/>
          </p:nvPr>
        </p:nvGraphicFramePr>
        <p:xfrm>
          <a:off x="431800" y="1585913"/>
          <a:ext cx="8208963" cy="4464050"/>
        </p:xfrm>
        <a:graphic>
          <a:graphicData uri="http://schemas.openxmlformats.org/drawingml/2006/compatibility">
            <com:legacyDrawing xmlns:com="http://schemas.openxmlformats.org/drawingml/2006/compatibility" spid="_x0000_s1026"/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การรายงาน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12875"/>
            <a:ext cx="8229600" cy="453072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400" smtClean="0"/>
              <a:t>		</a:t>
            </a:r>
            <a:r>
              <a:rPr lang="th-TH" smtClean="0">
                <a:solidFill>
                  <a:srgbClr val="CC3300"/>
                </a:solidFill>
              </a:rPr>
              <a:t>การรายงาน</a:t>
            </a:r>
            <a:r>
              <a:rPr lang="th-TH" smtClean="0"/>
              <a:t>  </a:t>
            </a:r>
            <a:r>
              <a:rPr lang="th-TH" smtClean="0">
                <a:solidFill>
                  <a:srgbClr val="FFFF00"/>
                </a:solidFill>
              </a:rPr>
              <a:t>เป็นหัวใจสำคัญของงานการข่าว  แม้ จนท. หรือ    ลข.  จะรวบรวมข่าวสารได้ดีเพียงใด  หากไม่สามารถรายงานให้ผู้เกี่ยวข้องทราบได้  ก็ไร้ค่า  หรือ ไม่มีประโยชน์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</a:t>
            </a:r>
            <a:r>
              <a:rPr lang="th-TH" smtClean="0">
                <a:solidFill>
                  <a:srgbClr val="CC3300"/>
                </a:solidFill>
              </a:rPr>
              <a:t>ประเภทของการรายงาน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1.รายงานด่วน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2.รายงานตามวงรอบ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3.รายงานเฉพาะกรณี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endParaRPr lang="th-TH" smtClean="0">
              <a:solidFill>
                <a:srgbClr val="FFFF00"/>
              </a:solidFill>
            </a:endParaRP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2400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18487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ระดับการรายงาน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</a:rPr>
              <a:t>		1.รายงานให้เจ้าหน้าที่ทำการวิเคราะห์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FFFF00"/>
                </a:solidFill>
              </a:rPr>
              <a:t>- รายงานตามข้อเท็จจริงที่เกิดขึ้นหรือได้รับรายงาน            ไม่สอดแทรกอคติหรือความเห็นส่วนตัวลงไป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สาระสำคัญของการรายงาน  คือ  ถูกต้อง  พอเพียง    ทันเวลา   ใช้ประโยชน์ได้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2.การรายงานหน่วยเหนือแจ้งหน่วยรองหรือหน่วยข้างเคียงและกระจายภายในหน่วย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การต่อต้านข่าวกรอง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</a:t>
            </a:r>
            <a:r>
              <a:rPr lang="th-TH" smtClean="0">
                <a:solidFill>
                  <a:srgbClr val="CC3300"/>
                </a:solidFill>
              </a:rPr>
              <a:t>	การต่อต้านข่าวกรอง</a:t>
            </a:r>
            <a:r>
              <a:rPr lang="th-TH" smtClean="0"/>
              <a:t>  </a:t>
            </a:r>
            <a:r>
              <a:rPr lang="th-TH" smtClean="0">
                <a:solidFill>
                  <a:srgbClr val="FFFF00"/>
                </a:solidFill>
              </a:rPr>
              <a:t>คือมาตรการต่างๆในการรักษาความปลอดภัยหรือป้องกันข่าว  หรือเป้าหมายอันเป็นข่าวและเพื่อเป็นการสกัดกั้น/บั่นทอนความสามารถในการหาข่าว  การจารกรรม  การก่อวินาศกรรม  และการบ่อนทำลายของฝ่ายตรองข้าม  แบ่งออกเป็น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มาตรการเชิงรับ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มาตรการเชิงรุก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18487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</a:t>
            </a:r>
            <a:r>
              <a:rPr lang="th-TH" sz="4000" smtClean="0"/>
              <a:t>	</a:t>
            </a:r>
            <a:r>
              <a:rPr lang="th-TH" sz="4000" smtClean="0">
                <a:solidFill>
                  <a:srgbClr val="CC3300"/>
                </a:solidFill>
              </a:rPr>
              <a:t>การรักษาความปลอดภัย</a:t>
            </a:r>
            <a:r>
              <a:rPr lang="th-TH" smtClean="0">
                <a:solidFill>
                  <a:srgbClr val="FFFF00"/>
                </a:solidFill>
              </a:rPr>
              <a:t>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FFFF00"/>
                </a:solidFill>
              </a:rPr>
              <a:t>หลักการรักษาความปลอดภัย  กล่าวโดยสรุป คือ  การป้องกันไม่ให้บุคคลที่ไม่มีหน้าที่หรือจำเป็นที่จะรับรู้ข้อมูลข่าวสาร  ได้เข้าถึงหรือรับรู้ข้อมูลข่าวสารนั้น การรักษาความปลอดภัยแยกได้ 4 ประเภท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1.บุคคล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2.เอกสาร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3.สถานที่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4.การติดต่อสื่อสาร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260350"/>
            <a:ext cx="8075612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การหาข่าวบางครั้งต้องเกี่ยวข้องกับกลุ่มบุคคลนอกกฎหมาย  ผู้ปฏิบัติงานต้องใช้ความระมัดระวัง  ซึ่งมีแนวทาง  ดังนี้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z="3600" smtClean="0">
                <a:solidFill>
                  <a:srgbClr val="FFFF00"/>
                </a:solidFill>
              </a:rPr>
              <a:t>1.การรักษาความปลอดภัยองค์กร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2.การรักษาความปลอดภัยส่วนบุคคล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3.การรักษาความปลอดภัยของภารกิจ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4.การรักษาความปลอดภัยในการปฏิบัติการ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5.การรักษาความปลอดภัยของแหล่งข่าว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หลักการสำคัญในการรักษาความปลอดภัย</a:t>
            </a:r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1.หลักการให้รู้เท่าที่</a:t>
            </a: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จำเป็น  (</a:t>
            </a:r>
            <a:r>
              <a:rPr lang="en-US" smtClean="0">
                <a:solidFill>
                  <a:srgbClr val="CC3300"/>
                </a:solidFill>
                <a:latin typeface="Angsana New" pitchFamily="18" charset="-34"/>
              </a:rPr>
              <a:t>Need  to  Know</a:t>
            </a: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latin typeface="Angsana New" pitchFamily="18" charset="-34"/>
              </a:rPr>
              <a:t>		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- ผู้ปฏิบัติหน้าที่ต้องมีความรู้  แต่ไม่ต้องรู้ทุกเรื่อง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latin typeface="Angsana New" pitchFamily="18" charset="-34"/>
              </a:rPr>
              <a:t>		</a:t>
            </a: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2.หลักการตัดตอน   (</a:t>
            </a:r>
            <a:r>
              <a:rPr lang="en-US" smtClean="0">
                <a:solidFill>
                  <a:srgbClr val="CC3300"/>
                </a:solidFill>
                <a:latin typeface="Angsana New" pitchFamily="18" charset="-34"/>
              </a:rPr>
              <a:t>Cut-Out</a:t>
            </a: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		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- เป็นการตัดตอนความสัมพันธ์ระหว่าง จนท.ด้วยกัน และกับแหล่งข่าว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		3.หลักการแบ่งงานเป็นส่วนๆ  (</a:t>
            </a:r>
            <a:r>
              <a:rPr lang="en-US" smtClean="0">
                <a:solidFill>
                  <a:srgbClr val="CC3300"/>
                </a:solidFill>
                <a:latin typeface="Angsana New" pitchFamily="18" charset="-34"/>
              </a:rPr>
              <a:t>Compartmentation</a:t>
            </a:r>
            <a:r>
              <a:rPr lang="th-TH" smtClean="0">
                <a:solidFill>
                  <a:srgbClr val="CC3300"/>
                </a:solidFill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</a:rPr>
              <a:t>		</a:t>
            </a:r>
            <a:r>
              <a:rPr lang="th-TH" smtClean="0">
                <a:solidFill>
                  <a:srgbClr val="FFFF00"/>
                </a:solidFill>
              </a:rPr>
              <a:t>- แต่ละส่วนจะแบ่งความรับผิดชอบและหน้าที่  โดยจะไม่รู้ว่า  ส่วนอื่นทำหน้าที่ใดบ้าง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ความรู้ทั่วไปเกี่ยวกับงานข่าว</a:t>
            </a:r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body" idx="1"/>
          </p:nvPr>
        </p:nvSpPr>
        <p:spPr>
          <a:xfrm>
            <a:off x="323850" y="1341438"/>
            <a:ext cx="8301038" cy="504031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CC3300"/>
                </a:solidFill>
              </a:rPr>
              <a:t>1.  ความหมาย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</a:rPr>
              <a:t>		1.1 </a:t>
            </a:r>
            <a:r>
              <a:rPr lang="en-US" smtClean="0">
                <a:solidFill>
                  <a:srgbClr val="CC3300"/>
                </a:solidFill>
              </a:rPr>
              <a:t>“</a:t>
            </a:r>
            <a:r>
              <a:rPr lang="th-TH" smtClean="0">
                <a:solidFill>
                  <a:srgbClr val="CC3300"/>
                </a:solidFill>
              </a:rPr>
              <a:t>ข่าว</a:t>
            </a:r>
            <a:r>
              <a:rPr lang="en-US" smtClean="0">
                <a:solidFill>
                  <a:srgbClr val="CC3300"/>
                </a:solidFill>
              </a:rPr>
              <a:t>”  </a:t>
            </a:r>
            <a:r>
              <a:rPr lang="th-TH" smtClean="0">
                <a:solidFill>
                  <a:srgbClr val="FFFF00"/>
                </a:solidFill>
              </a:rPr>
              <a:t>คือเรื่องราวบรรดาเหตุการณ์ทั้งปวงที่ปรากฏขึ้น เมื่อพิจารณาแล้วว่า  มีความเกี่ยวข้องกับงานในหน้าที่จึงกำหนดให้เป็น   </a:t>
            </a:r>
            <a:r>
              <a:rPr lang="en-US" smtClean="0">
                <a:solidFill>
                  <a:srgbClr val="FFFF00"/>
                </a:solidFill>
              </a:rPr>
              <a:t> “ </a:t>
            </a:r>
            <a:r>
              <a:rPr lang="th-TH" smtClean="0">
                <a:solidFill>
                  <a:srgbClr val="FFFF00"/>
                </a:solidFill>
              </a:rPr>
              <a:t>ข่าวสาร</a:t>
            </a:r>
            <a:r>
              <a:rPr lang="en-US" smtClean="0">
                <a:solidFill>
                  <a:srgbClr val="FFFF00"/>
                </a:solidFill>
              </a:rPr>
              <a:t>”</a:t>
            </a:r>
            <a:r>
              <a:rPr lang="th-TH" smtClean="0">
                <a:solidFill>
                  <a:srgbClr val="FFFF00"/>
                </a:solidFill>
              </a:rPr>
              <a:t>   และเมื่อนำมาผ่านกระบวนการดำเนินกรรมวิธีด้านการข่าวแล้ว  ก็จะได้  </a:t>
            </a:r>
            <a:r>
              <a:rPr lang="en-US" smtClean="0">
                <a:solidFill>
                  <a:srgbClr val="FFFF00"/>
                </a:solidFill>
              </a:rPr>
              <a:t>“</a:t>
            </a:r>
            <a:r>
              <a:rPr lang="th-TH" smtClean="0">
                <a:solidFill>
                  <a:srgbClr val="FFFF00"/>
                </a:solidFill>
              </a:rPr>
              <a:t>ข่าวกรอง</a:t>
            </a:r>
            <a:r>
              <a:rPr lang="en-US" smtClean="0">
                <a:solidFill>
                  <a:srgbClr val="FFFF00"/>
                </a:solidFill>
              </a:rPr>
              <a:t>”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ความหมายโดยละเอียดอาจพิจารณาได้  ดังนี้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ข่าว 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NEWS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ข่าวสาร  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Information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  <a:latin typeface="Angsana New" pitchFamily="18" charset="-34"/>
              </a:rPr>
              <a:t>		</a:t>
            </a:r>
            <a:endParaRPr lang="th-TH" smtClean="0">
              <a:solidFill>
                <a:srgbClr val="CC3300"/>
              </a:solidFill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mtClean="0">
              <a:solidFill>
                <a:srgbClr val="CC33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3"/>
          <p:cNvSpPr>
            <a:spLocks noChangeArrowheads="1" noChangeShapeType="1" noTextEdit="1"/>
          </p:cNvSpPr>
          <p:nvPr/>
        </p:nvSpPr>
        <p:spPr bwMode="auto">
          <a:xfrm>
            <a:off x="2124075" y="5445125"/>
            <a:ext cx="4267200" cy="8572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2400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sana New"/>
                <a:cs typeface="Angsana New"/>
              </a:rPr>
              <a:t>จบแล้วครับ    </a:t>
            </a:r>
          </a:p>
          <a:p>
            <a:pPr algn="ctr"/>
            <a:r>
              <a:rPr lang="th-TH" sz="2400" kern="10">
                <a:ln w="15875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FFFF"/>
                </a:solidFill>
                <a:latin typeface="Angsana New"/>
                <a:cs typeface="Angsana New"/>
              </a:rPr>
              <a:t>ไม่ทราบว่าท่านใดมีคำถามบ้างครับ</a:t>
            </a:r>
          </a:p>
        </p:txBody>
      </p:sp>
      <p:pic>
        <p:nvPicPr>
          <p:cNvPr id="22531" name="Picture 11" descr="yui4"/>
          <p:cNvPicPr>
            <a:picLocks noChangeAspect="1" noChangeArrowheads="1"/>
          </p:cNvPicPr>
          <p:nvPr>
            <p:ph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416175" y="295275"/>
            <a:ext cx="3614738" cy="5005388"/>
          </a:xfr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57213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</a:t>
            </a:r>
            <a:r>
              <a:rPr lang="th-TH" smtClean="0">
                <a:latin typeface="Angsana New" pitchFamily="18" charset="-34"/>
              </a:rPr>
              <a:t>	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ข่าวลือ 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Rumor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ข่าวกรอง 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Intelligence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ข้อมูล (</a:t>
            </a:r>
            <a:r>
              <a:rPr lang="en-US" smtClean="0">
                <a:solidFill>
                  <a:srgbClr val="FFFF00"/>
                </a:solidFill>
                <a:latin typeface="Angsana New" pitchFamily="18" charset="-34"/>
              </a:rPr>
              <a:t>Data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mtClean="0">
              <a:solidFill>
                <a:srgbClr val="FFFF00"/>
              </a:solidFill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</a:rPr>
              <a:t>		1.2 หน่วยข่าว  </a:t>
            </a:r>
            <a:r>
              <a:rPr lang="th-TH" smtClean="0">
                <a:solidFill>
                  <a:srgbClr val="FFFF00"/>
                </a:solidFill>
              </a:rPr>
              <a:t>คือ  หน่วยงานปฏิบัติการด้านการข่าว  รวมถึงการควบคุมการปฏิบัติงานข่าวและหน่วยงานสนับสนุน  หน่วยงานที่อาจเป็นบุคคล  กลุ่มบุคคล  องค์กร  หรือหน่วยงานของรัฐหรือเอกชนก็ได้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</a:t>
            </a:r>
            <a:endParaRPr lang="th-TH" smtClean="0">
              <a:solidFill>
                <a:srgbClr val="FFFF00"/>
              </a:solidFill>
              <a:latin typeface="Angsana New" pitchFamily="18" charset="-34"/>
            </a:endParaRPr>
          </a:p>
          <a:p>
            <a:pPr eaLnBrk="1" hangingPunct="1">
              <a:buFont typeface="Wingdings" pitchFamily="2" charset="2"/>
              <a:buNone/>
              <a:defRPr/>
            </a:pPr>
            <a:endParaRPr lang="th-TH" smtClean="0">
              <a:solidFill>
                <a:srgbClr val="FFFF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404813"/>
            <a:ext cx="8291512" cy="6048375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z="3600" smtClean="0">
                <a:solidFill>
                  <a:srgbClr val="CC3300"/>
                </a:solidFill>
              </a:rPr>
              <a:t>1.3 บุคคลที่เกี่ยวข้องในงานการข่าว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/>
              <a:t>			</a:t>
            </a:r>
            <a:r>
              <a:rPr lang="th-TH" sz="3600" smtClean="0">
                <a:solidFill>
                  <a:srgbClr val="FFFF00"/>
                </a:solidFill>
              </a:rPr>
              <a:t>- ผู้อุปถัมภ์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ผู้ใช้ประโยชน์จากข่าว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ผู้บริหารข่าว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ผู้วางแผน/อำนวยการ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ผู้รวบรวม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ผู้วิเคราะห์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ผู้ผลิตข่าว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</a:rPr>
              <a:t>			- ผู้กระจายข่าว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th-TH" smtClean="0"/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260350"/>
            <a:ext cx="814705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z="3600" smtClean="0">
                <a:solidFill>
                  <a:srgbClr val="CC3300"/>
                </a:solidFill>
              </a:rPr>
              <a:t>1.4 แหล่งข่าว (ลข.)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CC3300"/>
                </a:solidFill>
              </a:rPr>
              <a:t>		1.5 หลักการในการปฏิบัติงานข่าวลับ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CC3300"/>
                </a:solidFill>
              </a:rPr>
              <a:t>	</a:t>
            </a:r>
            <a:r>
              <a:rPr lang="th-TH" sz="3600" smtClean="0">
                <a:solidFill>
                  <a:srgbClr val="CC3300"/>
                </a:solidFill>
                <a:latin typeface="Angsana New" pitchFamily="18" charset="-34"/>
              </a:rPr>
              <a:t>	</a:t>
            </a: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- หลักการตัดตอน (</a:t>
            </a:r>
            <a:r>
              <a:rPr lang="en-US" sz="3600" smtClean="0">
                <a:solidFill>
                  <a:srgbClr val="FFFF00"/>
                </a:solidFill>
                <a:latin typeface="Angsana New" pitchFamily="18" charset="-34"/>
              </a:rPr>
              <a:t>Cut-out</a:t>
            </a: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		- หลักให้รู้เท่าที่จำเป็นต้องรู้ (</a:t>
            </a:r>
            <a:r>
              <a:rPr lang="en-US" sz="3600" smtClean="0">
                <a:solidFill>
                  <a:srgbClr val="FFFF00"/>
                </a:solidFill>
                <a:latin typeface="Angsana New" pitchFamily="18" charset="-34"/>
              </a:rPr>
              <a:t>Need to know</a:t>
            </a: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		- หลักการแบ่งงานทำเป็นส่วนๆ (</a:t>
            </a:r>
            <a:r>
              <a:rPr lang="en-US" sz="3600" smtClean="0">
                <a:solidFill>
                  <a:srgbClr val="FFFF00"/>
                </a:solidFill>
                <a:latin typeface="Angsana New" pitchFamily="18" charset="-34"/>
              </a:rPr>
              <a:t>Compartmentation</a:t>
            </a: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		- หลักการรักษาความปลอดภัย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3600" smtClean="0">
                <a:solidFill>
                  <a:srgbClr val="FFFF00"/>
                </a:solidFill>
                <a:latin typeface="Angsana New" pitchFamily="18" charset="-34"/>
              </a:rPr>
              <a:t>	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latin typeface="Angsana New" pitchFamily="18" charset="-34"/>
              </a:rPr>
              <a:t>		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400" smtClean="0">
                <a:solidFill>
                  <a:srgbClr val="CC3300"/>
                </a:solidFill>
              </a:rPr>
              <a:t>หลักนิยมงานข่าว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</a:t>
            </a:r>
            <a:r>
              <a:rPr lang="th-TH" sz="4400" smtClean="0">
                <a:solidFill>
                  <a:srgbClr val="FFFF00"/>
                </a:solidFill>
              </a:rPr>
              <a:t>1. ถูกต้อง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smtClean="0">
                <a:solidFill>
                  <a:srgbClr val="FFFF00"/>
                </a:solidFill>
              </a:rPr>
              <a:t>	2. ทันเวลา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smtClean="0">
                <a:solidFill>
                  <a:srgbClr val="FFFF00"/>
                </a:solidFill>
              </a:rPr>
              <a:t>	3. พอเพียง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smtClean="0">
                <a:solidFill>
                  <a:srgbClr val="FFFF00"/>
                </a:solidFill>
              </a:rPr>
              <a:t>	4. ใช้ประโยชน์ได้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smtClean="0">
                <a:solidFill>
                  <a:srgbClr val="FFFF00"/>
                </a:solidFill>
              </a:rPr>
              <a:t>	5. ปลอดภัย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mtClean="0">
                <a:solidFill>
                  <a:srgbClr val="CC3300"/>
                </a:solidFill>
              </a:rPr>
              <a:t>วงรอบข่าวกรองและการปฏิบัติ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กระบวนการข่าวกรอง  </a:t>
            </a:r>
            <a:r>
              <a:rPr lang="th-TH" smtClean="0">
                <a:solidFill>
                  <a:srgbClr val="FFFF00"/>
                </a:solidFill>
              </a:rPr>
              <a:t>หรือที่เรียกว่า </a:t>
            </a:r>
            <a:r>
              <a:rPr lang="en-US" smtClean="0">
                <a:solidFill>
                  <a:srgbClr val="FFFF00"/>
                </a:solidFill>
              </a:rPr>
              <a:t> “</a:t>
            </a:r>
            <a:r>
              <a:rPr lang="th-TH" smtClean="0">
                <a:solidFill>
                  <a:srgbClr val="FFFF00"/>
                </a:solidFill>
              </a:rPr>
              <a:t>วงรอบข่าวกรอง</a:t>
            </a:r>
            <a:r>
              <a:rPr lang="en-US" smtClean="0">
                <a:solidFill>
                  <a:srgbClr val="FFFF00"/>
                </a:solidFill>
              </a:rPr>
              <a:t>”</a:t>
            </a:r>
            <a:r>
              <a:rPr lang="th-TH" smtClean="0">
                <a:solidFill>
                  <a:srgbClr val="FFFF00"/>
                </a:solidFill>
              </a:rPr>
              <a:t>  จะมีองค์ประกอบสำคัญ  4  ประการ  มีการปฏิบัติต่อเนื่องกันไปไม่มีที่สิ้นสุดในลักษณะวงกลม หรือวงรอบ  โดยมีองค์ประกอบ 4 ประการ คือ 1. การวางแผน/อำนวยการ 2.รวบรวม 3. วิเคราะห์ 4.ใช้ประโยชน์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z="3600" b="1" smtClean="0">
                <a:solidFill>
                  <a:srgbClr val="CC3300"/>
                </a:solidFill>
              </a:rPr>
              <a:t>1.การวางแผน/อำนวยการ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FFFF00"/>
                </a:solidFill>
              </a:rPr>
              <a:t>เพื่อกำหนดแนวทางในการปฏิบัติงาน และการบังคับบัญชา  กำกับดูแล  ซึ่งมีแนวทางปฏิบัติ  ดังนี้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mtClean="0">
              <a:solidFill>
                <a:srgbClr val="FFFF00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88913"/>
            <a:ext cx="8218487" cy="593725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FFFF00"/>
                </a:solidFill>
              </a:rPr>
              <a:t>- กำหนดความต้องการข่าวกรอง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การกำหนดความเร่งด่วน  เป็นการกำหนดระยะเวลาแน่นอนว่า  ข่าวสารใดจะต้องได้เมื่อไร  จึงจะตอบสนองความต้องการข่าวสารนั้น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การกำหนดสิ่งบอกเหตุ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การกำหนดและจัดทำคำสั่ง/คำขอ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- การคัดเลือก จนท.รวบรวมข่าวสาร/ดำเนินกรรมวิธีต่อข่าวสาร  โดยจะต้องพิจารณาว่าบุคคลใด  หรือหน่วยงานใดสามารถหาข่าวตาม หขส.ได้ดีที่สุด  โดยพิจารณาจากความสามารถ  ความเหมาะสม ความพอพียงและความสมดุล  ทั้งนี้การรวบรวมควรทำจากหลายแหล่ง  หรือใช้ จนท.หลายคน  เพื่อตรวจสอบประเมินข่าวสาร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60350"/>
            <a:ext cx="8362950" cy="586581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		</a:t>
            </a:r>
            <a:r>
              <a:rPr lang="th-TH" smtClean="0">
                <a:solidFill>
                  <a:srgbClr val="CC3300"/>
                </a:solidFill>
              </a:rPr>
              <a:t>- หัวข้อสำคัญในการวางแผน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CC3300"/>
                </a:solidFill>
              </a:rPr>
              <a:t>	    	แนวทางในการวางแผน </a:t>
            </a:r>
            <a:r>
              <a:rPr lang="th-TH" smtClean="0">
                <a:solidFill>
                  <a:srgbClr val="FFFF00"/>
                </a:solidFill>
              </a:rPr>
              <a:t>เพื่อกำหนดการปฏิบัติงาน มีหัวข้อสำคัญคือ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1. พิจารณาประเด็นข่าวสารสำหรับ หขส.  ที่ต้องการทราบ  โดยดูจากคำสั่ง / คำขอ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2. พิจารณาสถานการณ์และข้อมูลต่างๆทั้งฝ่ายเราและฝ่ายตรงข้าม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3. พิจารณาวิธีการและผู้ปฏิบัติงาน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</a:rPr>
              <a:t>		4. กำหนดมาตรฐานการรักษาความปลอดภัยในการปฏิบัติงาน</a:t>
            </a:r>
            <a:r>
              <a:rPr lang="th-TH" sz="2800" smtClean="0">
                <a:solidFill>
                  <a:srgbClr val="FFFF00"/>
                </a:solidFill>
              </a:rPr>
              <a:t>(รปภ.)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2800" smtClean="0">
                <a:solidFill>
                  <a:srgbClr val="FFFF00"/>
                </a:solidFill>
              </a:rPr>
              <a:t>		</a:t>
            </a: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5. กำหนดความเร่งด่วนและความสำคัญ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mtClean="0">
                <a:solidFill>
                  <a:srgbClr val="FFFF00"/>
                </a:solidFill>
                <a:latin typeface="Angsana New" pitchFamily="18" charset="-34"/>
              </a:rPr>
              <a:t>		6. อื่นๆ  ที่จำเป็น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eam">
  <a:themeElements>
    <a:clrScheme name="Beam 1">
      <a:dk1>
        <a:srgbClr val="1A006C"/>
      </a:dk1>
      <a:lt1>
        <a:srgbClr val="FFFFFF"/>
      </a:lt1>
      <a:dk2>
        <a:srgbClr val="000066"/>
      </a:dk2>
      <a:lt2>
        <a:srgbClr val="CCCCFF"/>
      </a:lt2>
      <a:accent1>
        <a:srgbClr val="0099CC"/>
      </a:accent1>
      <a:accent2>
        <a:srgbClr val="6600CC"/>
      </a:accent2>
      <a:accent3>
        <a:srgbClr val="AAAAB8"/>
      </a:accent3>
      <a:accent4>
        <a:srgbClr val="DADADA"/>
      </a:accent4>
      <a:accent5>
        <a:srgbClr val="AACAE2"/>
      </a:accent5>
      <a:accent6>
        <a:srgbClr val="5C00B9"/>
      </a:accent6>
      <a:hlink>
        <a:srgbClr val="9999FF"/>
      </a:hlink>
      <a:folHlink>
        <a:srgbClr val="33CCCC"/>
      </a:folHlink>
    </a:clrScheme>
    <a:fontScheme name="Beam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Beam 1">
        <a:dk1>
          <a:srgbClr val="1A006C"/>
        </a:dk1>
        <a:lt1>
          <a:srgbClr val="FFFFFF"/>
        </a:lt1>
        <a:dk2>
          <a:srgbClr val="000066"/>
        </a:dk2>
        <a:lt2>
          <a:srgbClr val="CCCCFF"/>
        </a:lt2>
        <a:accent1>
          <a:srgbClr val="0099CC"/>
        </a:accent1>
        <a:accent2>
          <a:srgbClr val="6600CC"/>
        </a:accent2>
        <a:accent3>
          <a:srgbClr val="AAAAB8"/>
        </a:accent3>
        <a:accent4>
          <a:srgbClr val="DADADA"/>
        </a:accent4>
        <a:accent5>
          <a:srgbClr val="AACAE2"/>
        </a:accent5>
        <a:accent6>
          <a:srgbClr val="5C00B9"/>
        </a:accent6>
        <a:hlink>
          <a:srgbClr val="9999FF"/>
        </a:hlink>
        <a:folHlink>
          <a:srgbClr val="33CC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2">
        <a:dk1>
          <a:srgbClr val="000080"/>
        </a:dk1>
        <a:lt1>
          <a:srgbClr val="FFFFFF"/>
        </a:lt1>
        <a:dk2>
          <a:srgbClr val="000099"/>
        </a:dk2>
        <a:lt2>
          <a:srgbClr val="FFFFFF"/>
        </a:lt2>
        <a:accent1>
          <a:srgbClr val="3366FF"/>
        </a:accent1>
        <a:accent2>
          <a:srgbClr val="7B46D0"/>
        </a:accent2>
        <a:accent3>
          <a:srgbClr val="AAAACA"/>
        </a:accent3>
        <a:accent4>
          <a:srgbClr val="DADADA"/>
        </a:accent4>
        <a:accent5>
          <a:srgbClr val="ADB8FF"/>
        </a:accent5>
        <a:accent6>
          <a:srgbClr val="6F3FBC"/>
        </a:accent6>
        <a:hlink>
          <a:srgbClr val="86D1EC"/>
        </a:hlink>
        <a:folHlink>
          <a:srgbClr val="45C98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3">
        <a:dk1>
          <a:srgbClr val="3F4873"/>
        </a:dk1>
        <a:lt1>
          <a:srgbClr val="FFFFFF"/>
        </a:lt1>
        <a:dk2>
          <a:srgbClr val="4F598D"/>
        </a:dk2>
        <a:lt2>
          <a:srgbClr val="CCECFF"/>
        </a:lt2>
        <a:accent1>
          <a:srgbClr val="0099CC"/>
        </a:accent1>
        <a:accent2>
          <a:srgbClr val="4C8470"/>
        </a:accent2>
        <a:accent3>
          <a:srgbClr val="B2B5C5"/>
        </a:accent3>
        <a:accent4>
          <a:srgbClr val="DADADA"/>
        </a:accent4>
        <a:accent5>
          <a:srgbClr val="AACAE2"/>
        </a:accent5>
        <a:accent6>
          <a:srgbClr val="447765"/>
        </a:accent6>
        <a:hlink>
          <a:srgbClr val="99CC00"/>
        </a:hlink>
        <a:folHlink>
          <a:srgbClr val="96A4C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4">
        <a:dk1>
          <a:srgbClr val="006E6B"/>
        </a:dk1>
        <a:lt1>
          <a:srgbClr val="FFFFFF"/>
        </a:lt1>
        <a:dk2>
          <a:srgbClr val="008080"/>
        </a:dk2>
        <a:lt2>
          <a:srgbClr val="E2EFCD"/>
        </a:lt2>
        <a:accent1>
          <a:srgbClr val="33CCCC"/>
        </a:accent1>
        <a:accent2>
          <a:srgbClr val="6352B8"/>
        </a:accent2>
        <a:accent3>
          <a:srgbClr val="AAC0C0"/>
        </a:accent3>
        <a:accent4>
          <a:srgbClr val="DADADA"/>
        </a:accent4>
        <a:accent5>
          <a:srgbClr val="ADE2E2"/>
        </a:accent5>
        <a:accent6>
          <a:srgbClr val="5949A6"/>
        </a:accent6>
        <a:hlink>
          <a:srgbClr val="CCFFFF"/>
        </a:hlink>
        <a:folHlink>
          <a:srgbClr val="99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5">
        <a:dk1>
          <a:srgbClr val="48562C"/>
        </a:dk1>
        <a:lt1>
          <a:srgbClr val="FFFFFF"/>
        </a:lt1>
        <a:dk2>
          <a:srgbClr val="546434"/>
        </a:dk2>
        <a:lt2>
          <a:srgbClr val="FFFFCC"/>
        </a:lt2>
        <a:accent1>
          <a:srgbClr val="7B8A6E"/>
        </a:accent1>
        <a:accent2>
          <a:srgbClr val="527C3A"/>
        </a:accent2>
        <a:accent3>
          <a:srgbClr val="B3B8AE"/>
        </a:accent3>
        <a:accent4>
          <a:srgbClr val="DADADA"/>
        </a:accent4>
        <a:accent5>
          <a:srgbClr val="BFC4BA"/>
        </a:accent5>
        <a:accent6>
          <a:srgbClr val="497034"/>
        </a:accent6>
        <a:hlink>
          <a:srgbClr val="55B55E"/>
        </a:hlink>
        <a:folHlink>
          <a:srgbClr val="85B3B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6">
        <a:dk1>
          <a:srgbClr val="96B29E"/>
        </a:dk1>
        <a:lt1>
          <a:srgbClr val="FFFFFF"/>
        </a:lt1>
        <a:dk2>
          <a:srgbClr val="A5BDAC"/>
        </a:dk2>
        <a:lt2>
          <a:srgbClr val="FFFFCC"/>
        </a:lt2>
        <a:accent1>
          <a:srgbClr val="4E8880"/>
        </a:accent1>
        <a:accent2>
          <a:srgbClr val="2F71B9"/>
        </a:accent2>
        <a:accent3>
          <a:srgbClr val="CFDBD2"/>
        </a:accent3>
        <a:accent4>
          <a:srgbClr val="DADADA"/>
        </a:accent4>
        <a:accent5>
          <a:srgbClr val="B2C3C0"/>
        </a:accent5>
        <a:accent6>
          <a:srgbClr val="2A66A7"/>
        </a:accent6>
        <a:hlink>
          <a:srgbClr val="9DC0E7"/>
        </a:hlink>
        <a:folHlink>
          <a:srgbClr val="54CA8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7">
        <a:dk1>
          <a:srgbClr val="D49C00"/>
        </a:dk1>
        <a:lt1>
          <a:srgbClr val="FFFFFF"/>
        </a:lt1>
        <a:dk2>
          <a:srgbClr val="CC9900"/>
        </a:dk2>
        <a:lt2>
          <a:srgbClr val="CEBD40"/>
        </a:lt2>
        <a:accent1>
          <a:srgbClr val="CC6600"/>
        </a:accent1>
        <a:accent2>
          <a:srgbClr val="808000"/>
        </a:accent2>
        <a:accent3>
          <a:srgbClr val="E2CAAA"/>
        </a:accent3>
        <a:accent4>
          <a:srgbClr val="DADADA"/>
        </a:accent4>
        <a:accent5>
          <a:srgbClr val="E2B8AA"/>
        </a:accent5>
        <a:accent6>
          <a:srgbClr val="737300"/>
        </a:accent6>
        <a:hlink>
          <a:srgbClr val="FF9900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8">
        <a:dk1>
          <a:srgbClr val="881700"/>
        </a:dk1>
        <a:lt1>
          <a:srgbClr val="FAF9E6"/>
        </a:lt1>
        <a:dk2>
          <a:srgbClr val="990000"/>
        </a:dk2>
        <a:lt2>
          <a:srgbClr val="EADC78"/>
        </a:lt2>
        <a:accent1>
          <a:srgbClr val="FF6600"/>
        </a:accent1>
        <a:accent2>
          <a:srgbClr val="B86D52"/>
        </a:accent2>
        <a:accent3>
          <a:srgbClr val="CAAAAA"/>
        </a:accent3>
        <a:accent4>
          <a:srgbClr val="D6D5C4"/>
        </a:accent4>
        <a:accent5>
          <a:srgbClr val="FFB8AA"/>
        </a:accent5>
        <a:accent6>
          <a:srgbClr val="A66249"/>
        </a:accent6>
        <a:hlink>
          <a:srgbClr val="D78D15"/>
        </a:hlink>
        <a:folHlink>
          <a:srgbClr val="C6B37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eam 9">
        <a:dk1>
          <a:srgbClr val="000000"/>
        </a:dk1>
        <a:lt1>
          <a:srgbClr val="FFFFFF"/>
        </a:lt1>
        <a:dk2>
          <a:srgbClr val="000000"/>
        </a:dk2>
        <a:lt2>
          <a:srgbClr val="DDDDDD"/>
        </a:lt2>
        <a:accent1>
          <a:srgbClr val="E6F5F6"/>
        </a:accent1>
        <a:accent2>
          <a:srgbClr val="A5E1A8"/>
        </a:accent2>
        <a:accent3>
          <a:srgbClr val="FFFFFF"/>
        </a:accent3>
        <a:accent4>
          <a:srgbClr val="000000"/>
        </a:accent4>
        <a:accent5>
          <a:srgbClr val="F0F9FA"/>
        </a:accent5>
        <a:accent6>
          <a:srgbClr val="95CC98"/>
        </a:accent6>
        <a:hlink>
          <a:srgbClr val="5B00B6"/>
        </a:hlink>
        <a:folHlink>
          <a:srgbClr val="34988E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Beam</Template>
  <TotalTime>488</TotalTime>
  <Words>80</Words>
  <Application>Microsoft Office PowerPoint</Application>
  <PresentationFormat>นำเสนอทางหน้าจอ (4:3)</PresentationFormat>
  <Paragraphs>122</Paragraphs>
  <Slides>20</Slides>
  <Notes>0</Notes>
  <HiddenSlides>0</HiddenSlides>
  <MMClips>0</MMClips>
  <ScaleCrop>false</ScaleCrop>
  <HeadingPairs>
    <vt:vector size="6" baseType="variant">
      <vt:variant>
        <vt:lpstr>แบบอักษรที่ถูกใช้</vt:lpstr>
      </vt:variant>
      <vt:variant>
        <vt:i4>5</vt:i4>
      </vt:variant>
      <vt:variant>
        <vt:lpstr>ชุดรูปแบบ</vt:lpstr>
      </vt:variant>
      <vt:variant>
        <vt:i4>1</vt:i4>
      </vt:variant>
      <vt:variant>
        <vt:lpstr>ชื่อเรื่องภาพนิ่ง</vt:lpstr>
      </vt:variant>
      <vt:variant>
        <vt:i4>20</vt:i4>
      </vt:variant>
    </vt:vector>
  </HeadingPairs>
  <TitlesOfParts>
    <vt:vector size="26" baseType="lpstr">
      <vt:lpstr>Arial</vt:lpstr>
      <vt:lpstr>Angsana New</vt:lpstr>
      <vt:lpstr>Wingdings</vt:lpstr>
      <vt:lpstr>Calibri</vt:lpstr>
      <vt:lpstr>Cordia New</vt:lpstr>
      <vt:lpstr>Beam</vt:lpstr>
      <vt:lpstr> งานการข่าว</vt:lpstr>
      <vt:lpstr>ความรู้ทั่วไปเกี่ยวกับงานข่าว</vt:lpstr>
      <vt:lpstr>ภาพนิ่ง 3</vt:lpstr>
      <vt:lpstr>ภาพนิ่ง 4</vt:lpstr>
      <vt:lpstr>ภาพนิ่ง 5</vt:lpstr>
      <vt:lpstr>หลักนิยมงานข่าว</vt:lpstr>
      <vt:lpstr>วงรอบข่าวกรองและการปฏิบัติ</vt:lpstr>
      <vt:lpstr>ภาพนิ่ง 8</vt:lpstr>
      <vt:lpstr>ภาพนิ่ง 9</vt:lpstr>
      <vt:lpstr>ภาพนิ่ง 10</vt:lpstr>
      <vt:lpstr>ภาพนิ่ง 11</vt:lpstr>
      <vt:lpstr>ภาพนิ่ง 12</vt:lpstr>
      <vt:lpstr>วงรอบข่าวกรอง</vt:lpstr>
      <vt:lpstr>การรายงาน</vt:lpstr>
      <vt:lpstr>ภาพนิ่ง 15</vt:lpstr>
      <vt:lpstr>การต่อต้านข่าวกรอง</vt:lpstr>
      <vt:lpstr>ภาพนิ่ง 17</vt:lpstr>
      <vt:lpstr>ภาพนิ่ง 18</vt:lpstr>
      <vt:lpstr>หลักการสำคัญในการรักษาความปลอดภัย</vt:lpstr>
      <vt:lpstr>ภาพนิ่ง 20</vt:lpstr>
    </vt:vector>
  </TitlesOfParts>
  <Company>Home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ความรู้ทั่วไปเกี่ยวกับงานข่าว</dc:title>
  <dc:creator>HP</dc:creator>
  <cp:lastModifiedBy>User</cp:lastModifiedBy>
  <cp:revision>42</cp:revision>
  <dcterms:created xsi:type="dcterms:W3CDTF">2010-08-02T08:09:50Z</dcterms:created>
  <dcterms:modified xsi:type="dcterms:W3CDTF">2017-01-26T04:03:42Z</dcterms:modified>
</cp:coreProperties>
</file>