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906000" cy="6858000" type="A4"/>
  <p:notesSz cx="9866313" cy="6735763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1pPr>
    <a:lvl2pPr marL="457200" algn="l" rtl="0" fontAlgn="base">
      <a:spcBef>
        <a:spcPct val="0"/>
      </a:spcBef>
      <a:spcAft>
        <a:spcPct val="0"/>
      </a:spcAft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2pPr>
    <a:lvl3pPr marL="914400" algn="l" rtl="0" fontAlgn="base">
      <a:spcBef>
        <a:spcPct val="0"/>
      </a:spcBef>
      <a:spcAft>
        <a:spcPct val="0"/>
      </a:spcAft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3pPr>
    <a:lvl4pPr marL="1371600" algn="l" rtl="0" fontAlgn="base">
      <a:spcBef>
        <a:spcPct val="0"/>
      </a:spcBef>
      <a:spcAft>
        <a:spcPct val="0"/>
      </a:spcAft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4pPr>
    <a:lvl5pPr marL="1828800" algn="l" rtl="0" fontAlgn="base">
      <a:spcBef>
        <a:spcPct val="0"/>
      </a:spcBef>
      <a:spcAft>
        <a:spcPct val="0"/>
      </a:spcAft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5pPr>
    <a:lvl6pPr marL="2286000" algn="l" defTabSz="914400" rtl="0" eaLnBrk="1" latinLnBrk="0" hangingPunct="1"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6pPr>
    <a:lvl7pPr marL="2743200" algn="l" defTabSz="914400" rtl="0" eaLnBrk="1" latinLnBrk="0" hangingPunct="1"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7pPr>
    <a:lvl8pPr marL="3200400" algn="l" defTabSz="914400" rtl="0" eaLnBrk="1" latinLnBrk="0" hangingPunct="1"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8pPr>
    <a:lvl9pPr marL="3657600" algn="l" defTabSz="914400" rtl="0" eaLnBrk="1" latinLnBrk="0" hangingPunct="1">
      <a:defRPr sz="1700" b="1"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22">
          <p15:clr>
            <a:srgbClr val="A4A3A4"/>
          </p15:clr>
        </p15:guide>
        <p15:guide id="2" pos="31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5"/>
    <a:srgbClr val="1343CB"/>
    <a:srgbClr val="4E5DEC"/>
    <a:srgbClr val="1C82D6"/>
    <a:srgbClr val="4FD18A"/>
    <a:srgbClr val="00CC66"/>
    <a:srgbClr val="D25DD5"/>
    <a:srgbClr val="FF8B43"/>
    <a:srgbClr val="FF7119"/>
    <a:srgbClr val="FAF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9828" autoAdjust="0"/>
  </p:normalViewPr>
  <p:slideViewPr>
    <p:cSldViewPr>
      <p:cViewPr>
        <p:scale>
          <a:sx n="76" d="100"/>
          <a:sy n="76" d="100"/>
        </p:scale>
        <p:origin x="-456" y="-3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926" y="-96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76940" cy="337396"/>
          </a:xfrm>
          <a:prstGeom prst="rect">
            <a:avLst/>
          </a:prstGeom>
        </p:spPr>
        <p:txBody>
          <a:bodyPr vert="horz" lIns="88104" tIns="44052" rIns="88104" bIns="44052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7838" y="2"/>
            <a:ext cx="4276940" cy="337396"/>
          </a:xfrm>
          <a:prstGeom prst="rect">
            <a:avLst/>
          </a:prstGeom>
        </p:spPr>
        <p:txBody>
          <a:bodyPr vert="horz" lIns="88104" tIns="44052" rIns="88104" bIns="44052" rtlCol="0"/>
          <a:lstStyle>
            <a:lvl1pPr algn="r">
              <a:defRPr sz="1200"/>
            </a:lvl1pPr>
          </a:lstStyle>
          <a:p>
            <a:pPr>
              <a:defRPr/>
            </a:pPr>
            <a:fld id="{81F658F9-A54B-41FF-8C3C-5276DFE386B8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398368"/>
            <a:ext cx="4276940" cy="335877"/>
          </a:xfrm>
          <a:prstGeom prst="rect">
            <a:avLst/>
          </a:prstGeom>
        </p:spPr>
        <p:txBody>
          <a:bodyPr vert="horz" lIns="88104" tIns="44052" rIns="88104" bIns="4405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7838" y="6398368"/>
            <a:ext cx="4276940" cy="335877"/>
          </a:xfrm>
          <a:prstGeom prst="rect">
            <a:avLst/>
          </a:prstGeom>
        </p:spPr>
        <p:txBody>
          <a:bodyPr vert="horz" lIns="88104" tIns="44052" rIns="88104" bIns="44052" rtlCol="0" anchor="b"/>
          <a:lstStyle>
            <a:lvl1pPr algn="r">
              <a:defRPr sz="1200"/>
            </a:lvl1pPr>
          </a:lstStyle>
          <a:p>
            <a:pPr>
              <a:defRPr/>
            </a:pPr>
            <a:fld id="{952FE958-4C3C-4942-8F2D-398D7CFCF7A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5138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76940" cy="337396"/>
          </a:xfrm>
          <a:prstGeom prst="rect">
            <a:avLst/>
          </a:prstGeom>
        </p:spPr>
        <p:txBody>
          <a:bodyPr vert="horz" lIns="88104" tIns="44052" rIns="88104" bIns="44052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7838" y="2"/>
            <a:ext cx="4276940" cy="337396"/>
          </a:xfrm>
          <a:prstGeom prst="rect">
            <a:avLst/>
          </a:prstGeom>
        </p:spPr>
        <p:txBody>
          <a:bodyPr vert="horz" lIns="88104" tIns="44052" rIns="88104" bIns="44052" rtlCol="0"/>
          <a:lstStyle>
            <a:lvl1pPr algn="r">
              <a:defRPr sz="1200"/>
            </a:lvl1pPr>
          </a:lstStyle>
          <a:p>
            <a:pPr>
              <a:defRPr/>
            </a:pPr>
            <a:fld id="{96EF4BB8-9460-42D3-B3B3-DCE5ED158FD4}" type="datetimeFigureOut">
              <a:rPr lang="th-TH"/>
              <a:pPr>
                <a:defRPr/>
              </a:pPr>
              <a:t>24/02/60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09913" y="506413"/>
            <a:ext cx="3646487" cy="2524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04" tIns="44052" rIns="88104" bIns="44052" rtlCol="0" anchor="ctr"/>
          <a:lstStyle/>
          <a:p>
            <a:pPr lvl="0"/>
            <a:endParaRPr lang="th-T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00705"/>
            <a:ext cx="7893050" cy="3030485"/>
          </a:xfrm>
          <a:prstGeom prst="rect">
            <a:avLst/>
          </a:prstGeom>
        </p:spPr>
        <p:txBody>
          <a:bodyPr vert="horz" lIns="88104" tIns="44052" rIns="88104" bIns="4405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398368"/>
            <a:ext cx="4276940" cy="335877"/>
          </a:xfrm>
          <a:prstGeom prst="rect">
            <a:avLst/>
          </a:prstGeom>
        </p:spPr>
        <p:txBody>
          <a:bodyPr vert="horz" lIns="88104" tIns="44052" rIns="88104" bIns="4405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7838" y="6398368"/>
            <a:ext cx="4276940" cy="335877"/>
          </a:xfrm>
          <a:prstGeom prst="rect">
            <a:avLst/>
          </a:prstGeom>
        </p:spPr>
        <p:txBody>
          <a:bodyPr vert="horz" lIns="88104" tIns="44052" rIns="88104" bIns="44052" rtlCol="0" anchor="b"/>
          <a:lstStyle>
            <a:lvl1pPr algn="r">
              <a:defRPr sz="1200"/>
            </a:lvl1pPr>
          </a:lstStyle>
          <a:p>
            <a:pPr>
              <a:defRPr/>
            </a:pPr>
            <a:fld id="{C46CF919-E125-4B18-B670-8A7B2FC3527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905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24B15A-AC16-4540-915B-DECE4EB870CF}" type="slidenum">
              <a:rPr lang="th-TH" smtClean="0"/>
              <a:pPr/>
              <a:t>1</a:t>
            </a:fld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20393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79FA6-E37A-47BD-8A38-6C99036334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054A0-B699-4955-8F1D-ED25E588E22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E3339-1D44-4A3B-B864-BFB5191FA0A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837DF-4198-43A8-804C-F0D8F204358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4AA56-9382-45E6-AE4C-B8781751369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DDC21-DA49-4FFD-A43B-05D8D2053A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AF516-0378-429F-8671-0D3A1D050B3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2B95B-1040-4E2F-B8DC-2DAA0E33D2E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C022E-31BD-4604-8795-624A5407608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6BC19-1E38-45EA-A2E8-99ADAE53A3F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B7A80-454A-407A-BE1B-D89C4DD99F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15D4A03F-772F-4731-94B8-6125C9DD5AD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 descr="DSC_0012"/>
          <p:cNvPicPr>
            <a:picLocks noChangeAspect="1" noChangeArrowheads="1"/>
          </p:cNvPicPr>
          <p:nvPr/>
        </p:nvPicPr>
        <p:blipFill>
          <a:blip r:embed="rId3">
            <a:lum bright="60000"/>
          </a:blip>
          <a:srcRect/>
          <a:stretch>
            <a:fillRect/>
          </a:stretch>
        </p:blipFill>
        <p:spPr bwMode="auto">
          <a:xfrm>
            <a:off x="-32108" y="1"/>
            <a:ext cx="9953660" cy="69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776536" y="1234976"/>
            <a:ext cx="3600400" cy="708672"/>
          </a:xfrm>
          <a:prstGeom prst="bevel">
            <a:avLst>
              <a:gd name="adj" fmla="val 12500"/>
            </a:avLst>
          </a:prstGeom>
          <a:solidFill>
            <a:srgbClr val="4FD1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ประสิทธิภาพในการดำเนินงานตามหลักภารกิจ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พื้นฐาน</a:t>
            </a:r>
          </a:p>
          <a:p>
            <a:pPr algn="ctr">
              <a:defRPr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Functional Based)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endParaRPr lang="th-TH" sz="1600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5" name="AutoShape 24"/>
          <p:cNvSpPr>
            <a:spLocks noChangeArrowheads="1"/>
          </p:cNvSpPr>
          <p:nvPr/>
        </p:nvSpPr>
        <p:spPr bwMode="auto">
          <a:xfrm>
            <a:off x="1308300" y="260648"/>
            <a:ext cx="7101084" cy="860425"/>
          </a:xfrm>
          <a:prstGeom prst="bevel">
            <a:avLst>
              <a:gd name="adj" fmla="val 12500"/>
            </a:avLst>
          </a:prstGeom>
          <a:solidFill>
            <a:srgbClr val="1343C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2000" dirty="0" smtClean="0">
                <a:solidFill>
                  <a:srgbClr val="FFFF00"/>
                </a:solidFill>
                <a:latin typeface="TH SarabunIT๙" pitchFamily="34" charset="-34"/>
                <a:cs typeface="TH SarabunIT๙" pitchFamily="34" charset="-34"/>
              </a:rPr>
              <a:t>ตัวชี้วัดตามมาตรการปรับปรุงประสิทธิภาพในการปฏิบัติราชการ (มาตรา 44) ของ</a:t>
            </a:r>
            <a:r>
              <a:rPr lang="th-TH" sz="2000" dirty="0">
                <a:solidFill>
                  <a:srgbClr val="FFFF00"/>
                </a:solidFill>
                <a:latin typeface="TH SarabunIT๙" pitchFamily="34" charset="-34"/>
                <a:cs typeface="TH SarabunIT๙" pitchFamily="34" charset="-34"/>
              </a:rPr>
              <a:t>กรมการปกครอง</a:t>
            </a:r>
          </a:p>
          <a:p>
            <a:pPr algn="ctr"/>
            <a:r>
              <a:rPr lang="th-TH" sz="2000" dirty="0">
                <a:solidFill>
                  <a:srgbClr val="FFFF00"/>
                </a:solidFill>
                <a:latin typeface="TH SarabunIT๙" pitchFamily="34" charset="-34"/>
                <a:cs typeface="TH SarabunIT๙" pitchFamily="34" charset="-34"/>
              </a:rPr>
              <a:t> ประจำปีงบประมาณ พ.ศ. </a:t>
            </a:r>
            <a:r>
              <a:rPr lang="th-TH" sz="2000" dirty="0" smtClean="0">
                <a:solidFill>
                  <a:srgbClr val="FFFF00"/>
                </a:solidFill>
                <a:latin typeface="TH SarabunIT๙" pitchFamily="34" charset="-34"/>
                <a:cs typeface="TH SarabunIT๙" pitchFamily="34" charset="-34"/>
              </a:rPr>
              <a:t>2560</a:t>
            </a:r>
            <a:endParaRPr lang="th-TH" sz="2000" dirty="0">
              <a:solidFill>
                <a:srgbClr val="FFFF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6" name="Rectangle 26"/>
          <p:cNvSpPr>
            <a:spLocks noChangeArrowheads="1"/>
          </p:cNvSpPr>
          <p:nvPr/>
        </p:nvSpPr>
        <p:spPr bwMode="auto">
          <a:xfrm>
            <a:off x="-820738" y="5084763"/>
            <a:ext cx="79375" cy="71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 dirty="0"/>
          </a:p>
        </p:txBody>
      </p:sp>
      <p:sp>
        <p:nvSpPr>
          <p:cNvPr id="2061" name="Rectangle 31"/>
          <p:cNvSpPr>
            <a:spLocks noChangeArrowheads="1"/>
          </p:cNvSpPr>
          <p:nvPr/>
        </p:nvSpPr>
        <p:spPr bwMode="auto">
          <a:xfrm>
            <a:off x="488503" y="1971492"/>
            <a:ext cx="4930661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indent="-190500">
              <a:spcBef>
                <a:spcPts val="0"/>
              </a:spcBef>
              <a:tabLst>
                <a:tab pos="0" algn="l"/>
                <a:tab pos="361950" algn="l"/>
                <a:tab pos="3763963" algn="l"/>
              </a:tabLst>
              <a:defRPr/>
            </a:pPr>
            <a:r>
              <a:rPr lang="th-TH" sz="1600" dirty="0" smtClean="0">
                <a:latin typeface="TH SarabunIT๙" panose="020B0500040200020003" pitchFamily="34" charset="-34"/>
                <a:cs typeface="TH SarabunIT๙" pitchFamily="34" charset="-34"/>
              </a:rPr>
              <a:t>1.1 </a:t>
            </a:r>
            <a:r>
              <a:rPr lang="th-TH" sz="1600" spc="-30" dirty="0" smtClean="0">
                <a:latin typeface="TH SarabunIT๙" panose="020B0500040200020003" pitchFamily="34" charset="-34"/>
                <a:cs typeface="TH SarabunIT๙" pitchFamily="34" charset="-34"/>
              </a:rPr>
              <a:t>ความสำเร็จของการขับเคลื่อนและ</a:t>
            </a:r>
            <a:r>
              <a:rPr lang="th-TH" sz="1600" spc="-30" dirty="0">
                <a:latin typeface="TH SarabunIT๙" pitchFamily="34" charset="-34"/>
                <a:cs typeface="TH SarabunIT๙" pitchFamily="34" charset="-34"/>
              </a:rPr>
              <a:t>แก้ไข</a:t>
            </a:r>
            <a:r>
              <a:rPr lang="th-TH" sz="1600" spc="-30" dirty="0" smtClean="0">
                <a:latin typeface="TH SarabunIT๙" pitchFamily="34" charset="-34"/>
                <a:cs typeface="TH SarabunIT๙" pitchFamily="34" charset="-34"/>
              </a:rPr>
              <a:t>ปัญหาพื้นที่</a:t>
            </a:r>
            <a:r>
              <a:rPr lang="th-TH" sz="1600" spc="-30" dirty="0">
                <a:latin typeface="TH SarabunIT๙" pitchFamily="34" charset="-34"/>
                <a:cs typeface="TH SarabunIT๙" pitchFamily="34" charset="-34"/>
              </a:rPr>
              <a:t>จังหวัด</a:t>
            </a:r>
            <a:r>
              <a:rPr lang="th-TH" sz="1600" spc="-30" dirty="0" smtClean="0">
                <a:latin typeface="TH SarabunIT๙" pitchFamily="34" charset="-34"/>
                <a:cs typeface="TH SarabunIT๙" pitchFamily="34" charset="-34"/>
              </a:rPr>
              <a:t>ชายแดนภาคใต้ </a:t>
            </a:r>
            <a:r>
              <a:rPr lang="th-TH" sz="1600" u="sng" spc="-30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สน.มน.</a:t>
            </a:r>
            <a:r>
              <a:rPr lang="th-TH" sz="1600" spc="-30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      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1.1.1 จำนวนเหตุการณ์ความไม่สงบในจังหวัดชายแดนภาคใต้ลดลงอย่างต่อเนื่อง</a:t>
            </a:r>
          </a:p>
          <a:p>
            <a:pPr marL="273050" indent="889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1.1.2 ร้อยละของหมู่บ้านในพื้นที่จังหวัดชายแดนภาคใต้ผ่านเกณฑ์หมู่บ้านปลอดภัย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1.2 </a:t>
            </a:r>
            <a:r>
              <a:rPr lang="th-TH" sz="1600" spc="-20" dirty="0">
                <a:latin typeface="TH SarabunIT๙" pitchFamily="34" charset="-34"/>
                <a:cs typeface="TH SarabunIT๙" pitchFamily="34" charset="-34"/>
              </a:rPr>
              <a:t>ความสำเร็จของการป้องกัน </a:t>
            </a:r>
            <a:r>
              <a:rPr lang="th-TH" sz="1600" spc="-20" dirty="0" smtClean="0">
                <a:latin typeface="TH SarabunIT๙" pitchFamily="34" charset="-34"/>
                <a:cs typeface="TH SarabunIT๙" pitchFamily="34" charset="-34"/>
              </a:rPr>
              <a:t>ปราบปราม และ</a:t>
            </a:r>
            <a:r>
              <a:rPr lang="th-TH" sz="1600" spc="-20" dirty="0">
                <a:latin typeface="TH SarabunIT๙" pitchFamily="34" charset="-34"/>
                <a:cs typeface="TH SarabunIT๙" pitchFamily="34" charset="-34"/>
              </a:rPr>
              <a:t>บำบัดรักษาผู้ติด</a:t>
            </a:r>
            <a:r>
              <a:rPr lang="th-TH" sz="1600" spc="-20" dirty="0" err="1">
                <a:latin typeface="TH SarabunIT๙" pitchFamily="34" charset="-34"/>
                <a:cs typeface="TH SarabunIT๙" pitchFamily="34" charset="-34"/>
              </a:rPr>
              <a:t>ยาเสพ</a:t>
            </a:r>
            <a:r>
              <a:rPr lang="th-TH" sz="1600" spc="-20" dirty="0" err="1" smtClean="0">
                <a:latin typeface="TH SarabunIT๙" pitchFamily="34" charset="-34"/>
                <a:cs typeface="TH SarabunIT๙" pitchFamily="34" charset="-34"/>
              </a:rPr>
              <a:t>ติด</a:t>
            </a:r>
            <a:r>
              <a:rPr lang="th-TH" sz="1600" spc="-2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u="sng" dirty="0" err="1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สน.อส</a:t>
            </a:r>
            <a:r>
              <a:rPr lang="th-TH" sz="1600" u="sng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1600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      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1.2.1 ร้อยละของพื้นที่หมู่บ้าน/ชุมชนสีขาว</a:t>
            </a:r>
          </a:p>
          <a:p>
            <a:pPr marL="273050" indent="889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1.2.2 </a:t>
            </a: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ร้อย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ละ</a:t>
            </a: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ของพื้นที่หมู่บ้าน/ชุมชน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สีแดง</a:t>
            </a:r>
          </a:p>
          <a:p>
            <a:pPr marL="273050" indent="889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1.2.3 จำนวนของผู้เสพ/ผู้ติด</a:t>
            </a:r>
            <a:r>
              <a:rPr lang="th-TH" sz="1500" dirty="0" err="1" smtClean="0">
                <a:latin typeface="TH SarabunIT๙" pitchFamily="34" charset="-34"/>
                <a:cs typeface="TH SarabunIT๙" pitchFamily="34" charset="-34"/>
              </a:rPr>
              <a:t>ยาเสพติด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ที่ได้เข้ารับการบำบัดฟื้นฟู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1.3 ความสำเร็จของการขับเคลื่อนการบูร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ณา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การฐานข้อมูลประชาชน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การบริการภาครัฐ </a:t>
            </a:r>
            <a:r>
              <a:rPr lang="th-TH" sz="1600" u="sng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สน.บท.</a:t>
            </a:r>
            <a:r>
              <a:rPr lang="th-TH" sz="1600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16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สน.มน.) 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</a:t>
            </a:r>
            <a:r>
              <a:rPr lang="th-TH" sz="1500" spc="-4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1.3.1 จำนวนฐานข้อมูลภาครัฐที่สามารถเชื่อมโยงแลกเปลี่ยนให้หน่วยงานอื่นใช้ร่วมกันได้</a:t>
            </a:r>
          </a:p>
          <a:p>
            <a:pPr marL="273050" indent="889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500" spc="-3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.3.2 จำนวนหน่วยงานภาครัฐที่เชื่อมโยงระบบฐานข้อมูลประชาชนกลาง</a:t>
            </a:r>
          </a:p>
          <a:p>
            <a:pPr marL="714375" indent="-352425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1.3.3 จำนวนกระบวนงานภาครัฐที่ใช้ข้อมูลบุคคลจากบัตรประชาชนหรือฐานข้อมูล           ประชาชนกลางแทนการขอสำเนาทะเบียนบ้าน/สำเนาบัตรประชาชน</a:t>
            </a:r>
            <a:endParaRPr lang="th-TH" sz="1500" dirty="0">
              <a:latin typeface="TH SarabunIT๙" pitchFamily="34" charset="-34"/>
              <a:cs typeface="TH SarabunIT๙" pitchFamily="34" charset="-34"/>
            </a:endParaRPr>
          </a:p>
          <a:p>
            <a:pPr marL="273050" indent="889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1.3.4 จำนวนกระบวนงานที่ใช้บัตรประชาชนใบเดียวในการขอรับบริการ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              แทนการขอสำเนาเอกสาร (ยกเลิกสำเนาเอกสารทุกประเภท)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61950" algn="l"/>
                <a:tab pos="3763963" algn="l"/>
              </a:tabLst>
              <a:defRPr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1.4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ความสำเร็จของการตรวจสถานประกอบการและจุดเสี่ยงเพื่อ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ป้องกัน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การค้ามนุษย์ </a:t>
            </a:r>
            <a:r>
              <a:rPr lang="th-TH" sz="1600" u="sng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สน.สก.</a:t>
            </a:r>
            <a:r>
              <a:rPr lang="th-TH" sz="1600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1.5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ความสำเร็จในการจัดกิจกรรมส่งเสริมวิถีชีวิตแบบ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ประชาธิปไตย</a:t>
            </a:r>
          </a:p>
          <a:p>
            <a:pPr marL="273050" indent="-190500">
              <a:spcBef>
                <a:spcPts val="0"/>
              </a:spcBef>
              <a:tabLst>
                <a:tab pos="0" algn="l"/>
                <a:tab pos="3763963" algn="l"/>
              </a:tabLst>
              <a:defRPr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เพื่อสร้างความปรองดองสมานฉันท์ในระดับหมู่บ้าน </a:t>
            </a:r>
            <a:r>
              <a:rPr lang="th-TH" sz="1600" u="sng" dirty="0" err="1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สน.ปท</a:t>
            </a:r>
            <a:r>
              <a:rPr lang="th-TH" sz="1600" u="sng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1600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    </a:t>
            </a:r>
          </a:p>
        </p:txBody>
      </p:sp>
      <p:sp>
        <p:nvSpPr>
          <p:cNvPr id="2058" name="Rectangle 32"/>
          <p:cNvSpPr>
            <a:spLocks noChangeArrowheads="1"/>
          </p:cNvSpPr>
          <p:nvPr/>
        </p:nvSpPr>
        <p:spPr bwMode="auto">
          <a:xfrm>
            <a:off x="5165400" y="6213892"/>
            <a:ext cx="4471753" cy="38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300"/>
              </a:spcBef>
            </a:pPr>
            <a:r>
              <a:rPr lang="th-TH" sz="1400" dirty="0">
                <a:cs typeface="DilleniaUPC" pitchFamily="18" charset="-34"/>
              </a:rPr>
              <a:t> </a:t>
            </a:r>
            <a:r>
              <a:rPr lang="th-TH" sz="1500" u="sng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สำนัก</a:t>
            </a:r>
            <a:r>
              <a:rPr lang="th-TH" sz="1500" u="sng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/กอง</a:t>
            </a:r>
            <a:r>
              <a:rPr lang="th-TH" sz="1500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  หมายถึง </a:t>
            </a: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สำนัก/กอง ผู้รับผิดชอบหลัก/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ประสานงานและ</a:t>
            </a: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รายงาน</a:t>
            </a:r>
            <a:r>
              <a:rPr lang="th-TH" sz="1500" dirty="0" smtClean="0">
                <a:latin typeface="TH SarabunIT๙" pitchFamily="34" charset="-34"/>
                <a:cs typeface="TH SarabunIT๙" pitchFamily="34" charset="-34"/>
              </a:rPr>
              <a:t>ผล</a:t>
            </a:r>
            <a:endParaRPr lang="th-TH" sz="1500" u="sng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59" name="Rectangle 33"/>
          <p:cNvSpPr>
            <a:spLocks noChangeArrowheads="1"/>
          </p:cNvSpPr>
          <p:nvPr/>
        </p:nvSpPr>
        <p:spPr bwMode="auto">
          <a:xfrm>
            <a:off x="5490676" y="1986486"/>
            <a:ext cx="4142844" cy="1514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174625" indent="-174625">
              <a:spcBef>
                <a:spcPts val="0"/>
              </a:spcBef>
              <a:tabLst>
                <a:tab pos="265113" algn="l"/>
              </a:tabLst>
            </a:pP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2.1 การสร้างความรับรู้ความเข้าใจแก่ประชาชน </a:t>
            </a:r>
            <a:r>
              <a:rPr lang="th-TH" sz="1600" u="sng" dirty="0" err="1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สล.ปค</a:t>
            </a:r>
            <a:r>
              <a:rPr lang="th-TH" sz="1600" u="sng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1600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1600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(ทุกสำนัก/กอง) </a:t>
            </a:r>
            <a:endParaRPr lang="th-TH" sz="1600" dirty="0">
              <a:latin typeface="TH SarabunIT๙" pitchFamily="34" charset="-34"/>
              <a:cs typeface="TH SarabunIT๙" pitchFamily="34" charset="-34"/>
            </a:endParaRPr>
          </a:p>
          <a:p>
            <a:pPr marL="174625" indent="-174625">
              <a:spcBef>
                <a:spcPts val="0"/>
              </a:spcBef>
              <a:tabLst>
                <a:tab pos="265113" algn="l"/>
              </a:tabLst>
            </a:pP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      1) ร้อยละการดำเนินการตามแผนการสร้าง</a:t>
            </a:r>
            <a:r>
              <a:rPr lang="th-TH" sz="1500" smtClean="0">
                <a:latin typeface="TH SarabunIT๙" pitchFamily="34" charset="-34"/>
                <a:cs typeface="TH SarabunIT๙" pitchFamily="34" charset="-34"/>
              </a:rPr>
              <a:t>ความรับรู้</a:t>
            </a: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ความเข้าใจ</a:t>
            </a:r>
          </a:p>
          <a:p>
            <a:pPr marL="174625" indent="-174625">
              <a:spcBef>
                <a:spcPts val="0"/>
              </a:spcBef>
              <a:tabLst>
                <a:tab pos="265113" algn="l"/>
              </a:tabLst>
            </a:pP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          แก่ประชาชน</a:t>
            </a:r>
          </a:p>
          <a:p>
            <a:pPr marL="174625" indent="-174625">
              <a:spcBef>
                <a:spcPts val="0"/>
              </a:spcBef>
              <a:tabLst>
                <a:tab pos="265113" algn="l"/>
              </a:tabLst>
            </a:pPr>
            <a:r>
              <a:rPr lang="th-TH" sz="1500" dirty="0">
                <a:latin typeface="TH SarabunIT๙" pitchFamily="34" charset="-34"/>
                <a:cs typeface="TH SarabunIT๙" pitchFamily="34" charset="-34"/>
              </a:rPr>
              <a:t>      2) ร้อยละการชี้แจงประเด็นสำคัญที่ทันต่อสถานการณ์</a:t>
            </a:r>
          </a:p>
          <a:p>
            <a:pPr marL="174625" indent="-174625">
              <a:spcBef>
                <a:spcPts val="0"/>
              </a:spcBef>
              <a:tabLst>
                <a:tab pos="266700" algn="l"/>
              </a:tabLst>
            </a:pP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2.2 ความสำเร็จของโครงการยกระดับศักยภาพหมู่บ้านเพื่อขับเคลื่อน</a:t>
            </a:r>
          </a:p>
          <a:p>
            <a:pPr marL="174625" indent="-174625">
              <a:spcBef>
                <a:spcPts val="0"/>
              </a:spcBef>
              <a:tabLst>
                <a:tab pos="265113" algn="l"/>
              </a:tabLst>
            </a:pP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      เศรษฐกิจฐานรากตามแนวทางประชารัฐ </a:t>
            </a:r>
            <a:r>
              <a:rPr lang="th-TH" sz="1600" u="sng" dirty="0" err="1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สน.ปท</a:t>
            </a:r>
            <a:r>
              <a:rPr lang="th-TH" sz="1600" u="sng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1600" dirty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</a:t>
            </a:r>
          </a:p>
        </p:txBody>
      </p:sp>
      <p:sp>
        <p:nvSpPr>
          <p:cNvPr id="2064" name="Rectangle 34"/>
          <p:cNvSpPr>
            <a:spLocks noChangeArrowheads="1"/>
          </p:cNvSpPr>
          <p:nvPr/>
        </p:nvSpPr>
        <p:spPr bwMode="auto">
          <a:xfrm>
            <a:off x="5457066" y="4329099"/>
            <a:ext cx="3888422" cy="37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0"/>
          <a:lstStyle/>
          <a:p>
            <a:pPr>
              <a:spcBef>
                <a:spcPts val="0"/>
              </a:spcBef>
              <a:tabLst>
                <a:tab pos="266700" algn="l"/>
              </a:tabLst>
              <a:defRPr/>
            </a:pP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 3. ประสิทธิภาพการเบิกจ่ายงบประมาณ </a:t>
            </a:r>
            <a:r>
              <a:rPr lang="th-TH" sz="1600" dirty="0" err="1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กค</a:t>
            </a:r>
            <a:r>
              <a:rPr lang="th-TH" sz="16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และ</a:t>
            </a: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u="sng" dirty="0" err="1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วช</a:t>
            </a:r>
            <a:r>
              <a:rPr lang="th-TH" sz="1600" u="sng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1600" dirty="0" smtClean="0">
                <a:solidFill>
                  <a:srgbClr val="FF3300"/>
                </a:solidFill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1600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(ทุกสำนัก/กอง)</a:t>
            </a:r>
            <a:endParaRPr lang="th-TH" sz="1600" dirty="0" smtClean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5" name="Rectangle 35"/>
          <p:cNvSpPr>
            <a:spLocks noChangeArrowheads="1"/>
          </p:cNvSpPr>
          <p:nvPr/>
        </p:nvSpPr>
        <p:spPr bwMode="auto">
          <a:xfrm>
            <a:off x="5457056" y="5575793"/>
            <a:ext cx="3816424" cy="593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0"/>
              </a:spcBef>
              <a:tabLst>
                <a:tab pos="180975" algn="l"/>
                <a:tab pos="266700" algn="l"/>
                <a:tab pos="361950" algn="l"/>
              </a:tabLst>
              <a:defRPr/>
            </a:pPr>
            <a:r>
              <a:rPr lang="th-TH" sz="16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4. การจัดทำและดำเนินการตามแผนการขับเคลื่อนยุทธศาสตร์ชาติ</a:t>
            </a:r>
            <a:br>
              <a:rPr lang="th-TH" sz="1600" dirty="0">
                <a:latin typeface="TH SarabunIT๙" pitchFamily="34" charset="-34"/>
                <a:cs typeface="TH SarabunIT๙" pitchFamily="34" charset="-34"/>
              </a:rPr>
            </a:br>
            <a:r>
              <a:rPr lang="th-TH" sz="1600" dirty="0">
                <a:latin typeface="TH SarabunIT๙" pitchFamily="34" charset="-34"/>
                <a:cs typeface="TH SarabunIT๙" pitchFamily="34" charset="-34"/>
              </a:rPr>
              <a:t>     </a:t>
            </a:r>
            <a:r>
              <a:rPr lang="th-TH" sz="1600" u="sng" dirty="0" err="1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วช</a:t>
            </a:r>
            <a:r>
              <a:rPr lang="th-TH" sz="1600" u="sng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.</a:t>
            </a:r>
            <a:r>
              <a:rPr lang="th-TH" sz="1600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* </a:t>
            </a:r>
            <a:r>
              <a:rPr lang="th-TH" sz="1600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(ทุกสำนัก/กอง)</a:t>
            </a:r>
            <a:endParaRPr lang="th-TH" sz="1600" spc="-3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2062" name="AutoShape 37"/>
          <p:cNvSpPr>
            <a:spLocks noChangeArrowheads="1"/>
          </p:cNvSpPr>
          <p:nvPr/>
        </p:nvSpPr>
        <p:spPr bwMode="auto">
          <a:xfrm>
            <a:off x="5493480" y="3573016"/>
            <a:ext cx="3780000" cy="720080"/>
          </a:xfrm>
          <a:prstGeom prst="bevel">
            <a:avLst>
              <a:gd name="adj" fmla="val 12500"/>
            </a:avLst>
          </a:prstGeom>
          <a:solidFill>
            <a:srgbClr val="FF8B4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th-TH" sz="1600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ประสิทธิภาพใน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การบริหารจัดการและพัฒนานวัตกรรม</a:t>
            </a:r>
            <a:endParaRPr lang="th-TH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>
              <a:defRPr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(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Innovation </a:t>
            </a:r>
            <a:r>
              <a:rPr lang="en-US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Based)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sp>
        <p:nvSpPr>
          <p:cNvPr id="2063" name="AutoShape 38"/>
          <p:cNvSpPr>
            <a:spLocks noChangeArrowheads="1"/>
          </p:cNvSpPr>
          <p:nvPr/>
        </p:nvSpPr>
        <p:spPr bwMode="auto">
          <a:xfrm>
            <a:off x="5493480" y="4797152"/>
            <a:ext cx="3780000" cy="724070"/>
          </a:xfrm>
          <a:prstGeom prst="bevel">
            <a:avLst>
              <a:gd name="adj" fmla="val 12500"/>
            </a:avLst>
          </a:prstGeom>
          <a:solidFill>
            <a:srgbClr val="D25DD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th-TH" sz="1600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ศักยภาพในการเป็นส่วนราชการที่มี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วามสำคัญเชิงยุทธศาสตร์</a:t>
            </a:r>
          </a:p>
          <a:p>
            <a:pPr algn="ctr">
              <a:defRPr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เพื่อการพัฒนาประเทศ (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Potential </a:t>
            </a:r>
            <a:r>
              <a:rPr lang="en-US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Based)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sp>
        <p:nvSpPr>
          <p:cNvPr id="20" name="Flowchart: Connector 19"/>
          <p:cNvSpPr/>
          <p:nvPr/>
        </p:nvSpPr>
        <p:spPr bwMode="auto">
          <a:xfrm>
            <a:off x="1523976" y="6215082"/>
            <a:ext cx="142876" cy="188595"/>
          </a:xfrm>
          <a:prstGeom prst="flowChartConnector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7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4" name="Picture 18" descr="sing_tran"/>
          <p:cNvPicPr>
            <a:picLocks noChangeAspect="1" noChangeArrowheads="1"/>
          </p:cNvPicPr>
          <p:nvPr/>
        </p:nvPicPr>
        <p:blipFill>
          <a:blip r:embed="rId4">
            <a:lum bright="-4000" contrast="-30000"/>
          </a:blip>
          <a:srcRect/>
          <a:stretch>
            <a:fillRect/>
          </a:stretch>
        </p:blipFill>
        <p:spPr bwMode="auto">
          <a:xfrm>
            <a:off x="411933" y="288519"/>
            <a:ext cx="868659" cy="82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0"/>
          <p:cNvPicPr>
            <a:picLocks noChangeAspect="1" noChangeArrowheads="1"/>
          </p:cNvPicPr>
          <p:nvPr/>
        </p:nvPicPr>
        <p:blipFill>
          <a:blip r:embed="rId5">
            <a:lum bright="30000"/>
          </a:blip>
          <a:srcRect/>
          <a:stretch>
            <a:fillRect/>
          </a:stretch>
        </p:blipFill>
        <p:spPr bwMode="auto">
          <a:xfrm>
            <a:off x="8450950" y="242047"/>
            <a:ext cx="936103" cy="85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5529064" y="1234852"/>
            <a:ext cx="3600400" cy="708672"/>
          </a:xfrm>
          <a:prstGeom prst="bevel">
            <a:avLst>
              <a:gd name="adj" fmla="val 12500"/>
            </a:avLst>
          </a:prstGeom>
          <a:solidFill>
            <a:srgbClr val="FFFF6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ประสิทธิภาพในการดำเนินงานตามหลักภารกิจยุทธศาสตร์</a:t>
            </a:r>
          </a:p>
          <a:p>
            <a:pPr algn="ctr">
              <a:defRPr/>
            </a:pP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หรือภารกิจที่ได้รับมอบหมายเป็นพิเศษ (</a:t>
            </a:r>
            <a:r>
              <a:rPr lang="en-US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Agenda Based)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pic>
        <p:nvPicPr>
          <p:cNvPr id="17" name="Picture 51"/>
          <p:cNvPicPr>
            <a:picLocks noChangeAspect="1" noChangeArrowheads="1"/>
          </p:cNvPicPr>
          <p:nvPr/>
        </p:nvPicPr>
        <p:blipFill>
          <a:blip r:embed="rId6">
            <a:lum bright="30000" contrast="-10000"/>
          </a:blip>
          <a:srcRect/>
          <a:stretch>
            <a:fillRect/>
          </a:stretch>
        </p:blipFill>
        <p:spPr bwMode="auto">
          <a:xfrm>
            <a:off x="8217991" y="6606415"/>
            <a:ext cx="1415529" cy="3617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rowallia New" pitchFamily="34" charset="-34"/>
            <a:cs typeface="Browallia New" pitchFamily="34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rowallia New" pitchFamily="34" charset="-34"/>
            <a:cs typeface="Browallia New" pitchFamily="34" charset="-34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2784</TotalTime>
  <Words>433</Words>
  <Application>Microsoft Office PowerPoint</Application>
  <PresentationFormat>กระดาษ A4 (210x297 มม.)</PresentationFormat>
  <Paragraphs>38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Default Design</vt:lpstr>
      <vt:lpstr>งานนำเสนอ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iLLuSioN</dc:creator>
  <cp:lastModifiedBy>KKD 2011 V.2</cp:lastModifiedBy>
  <cp:revision>327</cp:revision>
  <cp:lastPrinted>2017-02-23T09:28:13Z</cp:lastPrinted>
  <dcterms:created xsi:type="dcterms:W3CDTF">2009-12-22T09:12:26Z</dcterms:created>
  <dcterms:modified xsi:type="dcterms:W3CDTF">2017-02-24T07:16:41Z</dcterms:modified>
</cp:coreProperties>
</file>