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  <p:sldMasterId id="2147483724" r:id="rId3"/>
    <p:sldMasterId id="2147483737" r:id="rId4"/>
    <p:sldMasterId id="2147483749" r:id="rId5"/>
    <p:sldMasterId id="2147483761" r:id="rId6"/>
    <p:sldMasterId id="2147483773" r:id="rId7"/>
  </p:sldMasterIdLst>
  <p:notesMasterIdLst>
    <p:notesMasterId r:id="rId69"/>
  </p:notesMasterIdLst>
  <p:handoutMasterIdLst>
    <p:handoutMasterId r:id="rId70"/>
  </p:handoutMasterIdLst>
  <p:sldIdLst>
    <p:sldId id="256" r:id="rId8"/>
    <p:sldId id="402" r:id="rId9"/>
    <p:sldId id="326" r:id="rId10"/>
    <p:sldId id="327" r:id="rId11"/>
    <p:sldId id="328" r:id="rId12"/>
    <p:sldId id="337" r:id="rId13"/>
    <p:sldId id="330" r:id="rId14"/>
    <p:sldId id="331" r:id="rId15"/>
    <p:sldId id="329" r:id="rId16"/>
    <p:sldId id="332" r:id="rId17"/>
    <p:sldId id="347" r:id="rId18"/>
    <p:sldId id="348" r:id="rId19"/>
    <p:sldId id="349" r:id="rId20"/>
    <p:sldId id="338" r:id="rId21"/>
    <p:sldId id="339" r:id="rId22"/>
    <p:sldId id="340" r:id="rId23"/>
    <p:sldId id="341" r:id="rId24"/>
    <p:sldId id="333" r:id="rId25"/>
    <p:sldId id="342" r:id="rId26"/>
    <p:sldId id="404" r:id="rId27"/>
    <p:sldId id="350" r:id="rId28"/>
    <p:sldId id="343" r:id="rId29"/>
    <p:sldId id="346" r:id="rId30"/>
    <p:sldId id="344" r:id="rId31"/>
    <p:sldId id="532" r:id="rId32"/>
    <p:sldId id="533" r:id="rId33"/>
    <p:sldId id="534" r:id="rId34"/>
    <p:sldId id="535" r:id="rId35"/>
    <p:sldId id="536" r:id="rId36"/>
    <p:sldId id="537" r:id="rId37"/>
    <p:sldId id="547" r:id="rId38"/>
    <p:sldId id="546" r:id="rId39"/>
    <p:sldId id="538" r:id="rId40"/>
    <p:sldId id="541" r:id="rId41"/>
    <p:sldId id="539" r:id="rId42"/>
    <p:sldId id="540" r:id="rId43"/>
    <p:sldId id="370" r:id="rId44"/>
    <p:sldId id="542" r:id="rId45"/>
    <p:sldId id="545" r:id="rId46"/>
    <p:sldId id="544" r:id="rId47"/>
    <p:sldId id="548" r:id="rId48"/>
    <p:sldId id="512" r:id="rId49"/>
    <p:sldId id="513" r:id="rId50"/>
    <p:sldId id="514" r:id="rId51"/>
    <p:sldId id="515" r:id="rId52"/>
    <p:sldId id="516" r:id="rId53"/>
    <p:sldId id="517" r:id="rId54"/>
    <p:sldId id="518" r:id="rId55"/>
    <p:sldId id="519" r:id="rId56"/>
    <p:sldId id="520" r:id="rId57"/>
    <p:sldId id="521" r:id="rId58"/>
    <p:sldId id="522" r:id="rId59"/>
    <p:sldId id="523" r:id="rId60"/>
    <p:sldId id="524" r:id="rId61"/>
    <p:sldId id="525" r:id="rId62"/>
    <p:sldId id="526" r:id="rId63"/>
    <p:sldId id="527" r:id="rId64"/>
    <p:sldId id="528" r:id="rId65"/>
    <p:sldId id="529" r:id="rId66"/>
    <p:sldId id="530" r:id="rId67"/>
    <p:sldId id="510" r:id="rId6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27E"/>
    <a:srgbClr val="FFFF00"/>
    <a:srgbClr val="006600"/>
    <a:srgbClr val="333333"/>
    <a:srgbClr val="FF0000"/>
    <a:srgbClr val="009900"/>
    <a:srgbClr val="00FF00"/>
    <a:srgbClr val="008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7" autoAdjust="0"/>
    <p:restoredTop sz="90929"/>
  </p:normalViewPr>
  <p:slideViewPr>
    <p:cSldViewPr>
      <p:cViewPr>
        <p:scale>
          <a:sx n="48" d="100"/>
          <a:sy n="48" d="100"/>
        </p:scale>
        <p:origin x="-96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258EB-D45A-4F37-81BF-4D436BDEE7D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0331DDF-F508-4890-8F10-6A9CF8D5B7DC}">
      <dgm:prSet phldrT="[ข้อความ]" custT="1"/>
      <dgm:spPr/>
      <dgm:t>
        <a:bodyPr/>
        <a:lstStyle/>
        <a:p>
          <a:r>
            <a:rPr lang="th-TH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ด้วยตัวเอง</a:t>
          </a:r>
          <a:endParaRPr lang="th-TH" sz="4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E0140029-408E-4678-821F-3A00938E2825}" type="parTrans" cxnId="{5E336013-E8E3-407A-ADA4-44C618B387EA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8F2EB253-6E7D-4906-90BC-89285DD384BE}" type="sibTrans" cxnId="{5E336013-E8E3-407A-ADA4-44C618B387EA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D721FCCB-785E-45C1-8245-ACA4903B355C}">
      <dgm:prSet phldrT="[ข้อความ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ประชาธิปไตยทางตรง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 </a:t>
          </a:r>
          <a:r>
            <a:rPr lang="en-US" sz="2000" b="1" dirty="0" smtClean="0">
              <a:cs typeface="+mj-cs"/>
            </a:rPr>
            <a:t>(direct democracy)</a:t>
          </a:r>
          <a:endParaRPr lang="th-TH" sz="2000" b="1" dirty="0">
            <a:cs typeface="+mj-cs"/>
          </a:endParaRPr>
        </a:p>
      </dgm:t>
    </dgm:pt>
    <dgm:pt modelId="{DD562066-59E2-4FCA-A080-FD4FCB8DFA75}" type="parTrans" cxnId="{06D0F7BF-F2C4-4517-B775-11C3E08136E3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8188B347-1691-4BDC-B454-EEDA06415752}" type="sibTrans" cxnId="{06D0F7BF-F2C4-4517-B775-11C3E08136E3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F360118A-F975-41EF-9120-4D29D03DAC70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ผ่านตัวแทน</a:t>
          </a:r>
          <a:endParaRPr lang="th-TH" sz="36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98F1F9A9-5EB2-46E4-9C2B-A45CA3B3B463}" type="parTrans" cxnId="{52DD79CB-0926-4E1B-BF80-B6EC60DFC1DE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C0898BC8-12C4-479D-947B-3323D3A46DD5}" type="sibTrans" cxnId="{52DD79CB-0926-4E1B-BF80-B6EC60DFC1DE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74A4385A-4EB0-45D6-9017-04BD6457BDBA}">
      <dgm:prSet phldrT="[ข้อความ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ประชาธิปไตยแบบตัวแทน </a:t>
          </a:r>
          <a:r>
            <a:rPr lang="en-US" sz="2000" b="1" dirty="0" smtClean="0">
              <a:cs typeface="+mj-cs"/>
            </a:rPr>
            <a:t>(representative democracy)</a:t>
          </a:r>
          <a:endParaRPr lang="th-TH" sz="2000" b="1" dirty="0">
            <a:cs typeface="+mj-cs"/>
          </a:endParaRPr>
        </a:p>
      </dgm:t>
    </dgm:pt>
    <dgm:pt modelId="{02395F42-550D-434C-87B1-86ED63DA1FA8}" type="parTrans" cxnId="{3E051794-4DA3-44EF-891F-B7605179E651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72A2F404-6801-4FA9-9274-063AFB270388}" type="sibTrans" cxnId="{3E051794-4DA3-44EF-891F-B7605179E651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A258F353-7D15-44E6-9012-DCF3458DB006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ร่วมกับตัวแทน</a:t>
          </a:r>
          <a:endParaRPr lang="th-TH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5489406-1FA3-4BFA-8336-D29F3463A1D7}" type="parTrans" cxnId="{F1EB8772-1FDB-4129-9B1E-1297F06E9E0F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07BD3F6C-8A39-4355-954D-FFB8898D64E2}" type="sibTrans" cxnId="{F1EB8772-1FDB-4129-9B1E-1297F06E9E0F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D94073F7-4FF0-4034-B432-7D7224C47BB7}">
      <dgm:prSet phldrT="[ข้อความ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ประชาธิปไตยแบบมีส่วนร่วม </a:t>
          </a:r>
          <a:r>
            <a:rPr lang="en-US" sz="2000" b="1" dirty="0" smtClean="0">
              <a:cs typeface="+mj-cs"/>
            </a:rPr>
            <a:t>(participatory democracy)</a:t>
          </a:r>
          <a:endParaRPr lang="th-TH" sz="2000" b="1" dirty="0">
            <a:cs typeface="+mj-cs"/>
          </a:endParaRPr>
        </a:p>
      </dgm:t>
    </dgm:pt>
    <dgm:pt modelId="{178D8B22-8AA3-4801-8AA2-6ADC29D65090}" type="parTrans" cxnId="{F0D0C2B1-3720-4E89-AD2A-6081EEC2EBA3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F831C552-9EFB-4F97-81C0-3543ED57DC6C}" type="sibTrans" cxnId="{F0D0C2B1-3720-4E89-AD2A-6081EEC2EBA3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9E5158CC-6039-4A35-B20A-A1EDEC97FC2A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tx1"/>
              </a:solidFill>
              <a:cs typeface="+mj-cs"/>
            </a:rPr>
            <a:t>ร่วมกับคนอื่น</a:t>
          </a:r>
          <a:endParaRPr lang="th-TH" sz="4000" b="1" dirty="0">
            <a:solidFill>
              <a:schemeClr val="tx1"/>
            </a:solidFill>
            <a:cs typeface="+mj-cs"/>
          </a:endParaRPr>
        </a:p>
      </dgm:t>
    </dgm:pt>
    <dgm:pt modelId="{4A920C51-6D85-4EDC-94BF-C0AF28130991}" type="parTrans" cxnId="{749DBD2B-149F-4CDF-995D-C5EDDE7D52DA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6B205230-9716-41A1-A8B3-9B424E415524}" type="sibTrans" cxnId="{749DBD2B-149F-4CDF-995D-C5EDDE7D52DA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7D800929-6196-40D1-9791-61ECC635BBA3}">
      <dgm:prSet phldrT="[ข้อความ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ประชาธิปไตยแบบปรึกษาหารือ </a:t>
          </a:r>
          <a:r>
            <a:rPr lang="en-US" sz="2000" b="1" dirty="0" smtClean="0">
              <a:cs typeface="+mj-cs"/>
            </a:rPr>
            <a:t>(deliberative democracy)</a:t>
          </a:r>
          <a:endParaRPr lang="th-TH" sz="2000" b="1" dirty="0">
            <a:cs typeface="+mj-cs"/>
          </a:endParaRPr>
        </a:p>
      </dgm:t>
    </dgm:pt>
    <dgm:pt modelId="{6FA75AEA-F451-4DDB-B896-C28095DE89C5}" type="parTrans" cxnId="{FACBAE58-B8EE-4A55-A7A8-47EA9700285A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DB0B0CC2-1E3D-44A2-8014-E24DEBB87AC4}" type="sibTrans" cxnId="{FACBAE58-B8EE-4A55-A7A8-47EA9700285A}">
      <dgm:prSet/>
      <dgm:spPr/>
      <dgm:t>
        <a:bodyPr/>
        <a:lstStyle/>
        <a:p>
          <a:endParaRPr lang="th-TH" sz="2000">
            <a:cs typeface="+mj-cs"/>
          </a:endParaRPr>
        </a:p>
      </dgm:t>
    </dgm:pt>
    <dgm:pt modelId="{A9DC3ECB-44BB-4573-9343-1B15E420B04F}" type="pres">
      <dgm:prSet presAssocID="{446258EB-D45A-4F37-81BF-4D436BDEE7D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A423556-C504-43E8-9192-356D742FDDA2}" type="pres">
      <dgm:prSet presAssocID="{446258EB-D45A-4F37-81BF-4D436BDEE7DB}" presName="children" presStyleCnt="0"/>
      <dgm:spPr/>
    </dgm:pt>
    <dgm:pt modelId="{2C2409DB-252C-425A-90F9-F2A6695AF685}" type="pres">
      <dgm:prSet presAssocID="{446258EB-D45A-4F37-81BF-4D436BDEE7DB}" presName="child1group" presStyleCnt="0"/>
      <dgm:spPr/>
    </dgm:pt>
    <dgm:pt modelId="{8E7822FF-5EC3-4F85-B48F-28604B36BC3B}" type="pres">
      <dgm:prSet presAssocID="{446258EB-D45A-4F37-81BF-4D436BDEE7DB}" presName="child1" presStyleLbl="bgAcc1" presStyleIdx="0" presStyleCnt="4"/>
      <dgm:spPr/>
      <dgm:t>
        <a:bodyPr/>
        <a:lstStyle/>
        <a:p>
          <a:endParaRPr lang="th-TH"/>
        </a:p>
      </dgm:t>
    </dgm:pt>
    <dgm:pt modelId="{BFCB5B34-BF70-4188-8451-217346506EF8}" type="pres">
      <dgm:prSet presAssocID="{446258EB-D45A-4F37-81BF-4D436BDEE7D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05831A-DBDD-4D08-896C-3B8997E8FE2B}" type="pres">
      <dgm:prSet presAssocID="{446258EB-D45A-4F37-81BF-4D436BDEE7DB}" presName="child2group" presStyleCnt="0"/>
      <dgm:spPr/>
    </dgm:pt>
    <dgm:pt modelId="{4CD67602-EC81-4947-AA24-8E4224EFDB98}" type="pres">
      <dgm:prSet presAssocID="{446258EB-D45A-4F37-81BF-4D436BDEE7DB}" presName="child2" presStyleLbl="bgAcc1" presStyleIdx="1" presStyleCnt="4" custScaleX="110579"/>
      <dgm:spPr/>
      <dgm:t>
        <a:bodyPr/>
        <a:lstStyle/>
        <a:p>
          <a:endParaRPr lang="th-TH"/>
        </a:p>
      </dgm:t>
    </dgm:pt>
    <dgm:pt modelId="{C4920DA7-72D4-42F6-ADBC-21AD15028555}" type="pres">
      <dgm:prSet presAssocID="{446258EB-D45A-4F37-81BF-4D436BDEE7D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87AA3C-03B4-4451-8B71-4EC33609EEB7}" type="pres">
      <dgm:prSet presAssocID="{446258EB-D45A-4F37-81BF-4D436BDEE7DB}" presName="child3group" presStyleCnt="0"/>
      <dgm:spPr/>
    </dgm:pt>
    <dgm:pt modelId="{C0C02F64-0B23-4395-A3E2-737C502FB691}" type="pres">
      <dgm:prSet presAssocID="{446258EB-D45A-4F37-81BF-4D436BDEE7DB}" presName="child3" presStyleLbl="bgAcc1" presStyleIdx="2" presStyleCnt="4"/>
      <dgm:spPr/>
      <dgm:t>
        <a:bodyPr/>
        <a:lstStyle/>
        <a:p>
          <a:endParaRPr lang="th-TH"/>
        </a:p>
      </dgm:t>
    </dgm:pt>
    <dgm:pt modelId="{EFFF7F82-5930-48D9-9A75-6C7C83618F18}" type="pres">
      <dgm:prSet presAssocID="{446258EB-D45A-4F37-81BF-4D436BDEE7D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A448BC-85FA-4265-A043-A21D0E620E69}" type="pres">
      <dgm:prSet presAssocID="{446258EB-D45A-4F37-81BF-4D436BDEE7DB}" presName="child4group" presStyleCnt="0"/>
      <dgm:spPr/>
    </dgm:pt>
    <dgm:pt modelId="{735595B4-6F60-4639-90B1-A5E199AD656F}" type="pres">
      <dgm:prSet presAssocID="{446258EB-D45A-4F37-81BF-4D436BDEE7DB}" presName="child4" presStyleLbl="bgAcc1" presStyleIdx="3" presStyleCnt="4"/>
      <dgm:spPr/>
      <dgm:t>
        <a:bodyPr/>
        <a:lstStyle/>
        <a:p>
          <a:endParaRPr lang="th-TH"/>
        </a:p>
      </dgm:t>
    </dgm:pt>
    <dgm:pt modelId="{98574628-4728-44AE-B2B9-46C8ADA45E4B}" type="pres">
      <dgm:prSet presAssocID="{446258EB-D45A-4F37-81BF-4D436BDEE7D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A273D6-2EC9-4696-8E6A-7519B7DEB5F2}" type="pres">
      <dgm:prSet presAssocID="{446258EB-D45A-4F37-81BF-4D436BDEE7DB}" presName="childPlaceholder" presStyleCnt="0"/>
      <dgm:spPr/>
    </dgm:pt>
    <dgm:pt modelId="{44F82CB0-4B1D-4D3E-94A9-34B23A4FB1BF}" type="pres">
      <dgm:prSet presAssocID="{446258EB-D45A-4F37-81BF-4D436BDEE7DB}" presName="circle" presStyleCnt="0"/>
      <dgm:spPr/>
    </dgm:pt>
    <dgm:pt modelId="{21C855F1-EE7E-4629-9D48-4099ACA435EE}" type="pres">
      <dgm:prSet presAssocID="{446258EB-D45A-4F37-81BF-4D436BDEE7D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62AC7-5808-404D-85C3-7C235D528596}" type="pres">
      <dgm:prSet presAssocID="{446258EB-D45A-4F37-81BF-4D436BDEE7D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7B3332-E1CC-4FD5-825C-80735085A034}" type="pres">
      <dgm:prSet presAssocID="{446258EB-D45A-4F37-81BF-4D436BDEE7D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5B5A45-384D-42B5-BB33-794586BDE704}" type="pres">
      <dgm:prSet presAssocID="{446258EB-D45A-4F37-81BF-4D436BDEE7D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68C0E0-A459-407C-993B-85FCEF8CB76A}" type="pres">
      <dgm:prSet presAssocID="{446258EB-D45A-4F37-81BF-4D436BDEE7DB}" presName="quadrantPlaceholder" presStyleCnt="0"/>
      <dgm:spPr/>
    </dgm:pt>
    <dgm:pt modelId="{5CBEFFF8-A701-4013-9D6B-70AA6FEBC15E}" type="pres">
      <dgm:prSet presAssocID="{446258EB-D45A-4F37-81BF-4D436BDEE7DB}" presName="center1" presStyleLbl="fgShp" presStyleIdx="0" presStyleCnt="2"/>
      <dgm:spPr/>
    </dgm:pt>
    <dgm:pt modelId="{10B11E0C-CA80-416D-98E4-39F6AC7F5E74}" type="pres">
      <dgm:prSet presAssocID="{446258EB-D45A-4F37-81BF-4D436BDEE7DB}" presName="center2" presStyleLbl="fgShp" presStyleIdx="1" presStyleCnt="2"/>
      <dgm:spPr/>
    </dgm:pt>
  </dgm:ptLst>
  <dgm:cxnLst>
    <dgm:cxn modelId="{52DD79CB-0926-4E1B-BF80-B6EC60DFC1DE}" srcId="{446258EB-D45A-4F37-81BF-4D436BDEE7DB}" destId="{F360118A-F975-41EF-9120-4D29D03DAC70}" srcOrd="1" destOrd="0" parTransId="{98F1F9A9-5EB2-46E4-9C2B-A45CA3B3B463}" sibTransId="{C0898BC8-12C4-479D-947B-3323D3A46DD5}"/>
    <dgm:cxn modelId="{99F56C31-A940-4C22-84E0-C09C68CB5AA9}" type="presOf" srcId="{D94073F7-4FF0-4034-B432-7D7224C47BB7}" destId="{C0C02F64-0B23-4395-A3E2-737C502FB691}" srcOrd="0" destOrd="0" presId="urn:microsoft.com/office/officeart/2005/8/layout/cycle4"/>
    <dgm:cxn modelId="{F1EB8772-1FDB-4129-9B1E-1297F06E9E0F}" srcId="{446258EB-D45A-4F37-81BF-4D436BDEE7DB}" destId="{A258F353-7D15-44E6-9012-DCF3458DB006}" srcOrd="2" destOrd="0" parTransId="{05489406-1FA3-4BFA-8336-D29F3463A1D7}" sibTransId="{07BD3F6C-8A39-4355-954D-FFB8898D64E2}"/>
    <dgm:cxn modelId="{06D0F7BF-F2C4-4517-B775-11C3E08136E3}" srcId="{40331DDF-F508-4890-8F10-6A9CF8D5B7DC}" destId="{D721FCCB-785E-45C1-8245-ACA4903B355C}" srcOrd="0" destOrd="0" parTransId="{DD562066-59E2-4FCA-A080-FD4FCB8DFA75}" sibTransId="{8188B347-1691-4BDC-B454-EEDA06415752}"/>
    <dgm:cxn modelId="{F62169DD-42B4-4BCE-9C87-7AB520616B27}" type="presOf" srcId="{446258EB-D45A-4F37-81BF-4D436BDEE7DB}" destId="{A9DC3ECB-44BB-4573-9343-1B15E420B04F}" srcOrd="0" destOrd="0" presId="urn:microsoft.com/office/officeart/2005/8/layout/cycle4"/>
    <dgm:cxn modelId="{3E051794-4DA3-44EF-891F-B7605179E651}" srcId="{F360118A-F975-41EF-9120-4D29D03DAC70}" destId="{74A4385A-4EB0-45D6-9017-04BD6457BDBA}" srcOrd="0" destOrd="0" parTransId="{02395F42-550D-434C-87B1-86ED63DA1FA8}" sibTransId="{72A2F404-6801-4FA9-9274-063AFB270388}"/>
    <dgm:cxn modelId="{B3A78192-2D71-469B-ABC6-3956B395F351}" type="presOf" srcId="{A258F353-7D15-44E6-9012-DCF3458DB006}" destId="{257B3332-E1CC-4FD5-825C-80735085A034}" srcOrd="0" destOrd="0" presId="urn:microsoft.com/office/officeart/2005/8/layout/cycle4"/>
    <dgm:cxn modelId="{FACBAE58-B8EE-4A55-A7A8-47EA9700285A}" srcId="{9E5158CC-6039-4A35-B20A-A1EDEC97FC2A}" destId="{7D800929-6196-40D1-9791-61ECC635BBA3}" srcOrd="0" destOrd="0" parTransId="{6FA75AEA-F451-4DDB-B896-C28095DE89C5}" sibTransId="{DB0B0CC2-1E3D-44A2-8014-E24DEBB87AC4}"/>
    <dgm:cxn modelId="{36712C0F-B252-42C9-85E0-D6350774D6D0}" type="presOf" srcId="{7D800929-6196-40D1-9791-61ECC635BBA3}" destId="{735595B4-6F60-4639-90B1-A5E199AD656F}" srcOrd="0" destOrd="0" presId="urn:microsoft.com/office/officeart/2005/8/layout/cycle4"/>
    <dgm:cxn modelId="{03849295-10DC-4A6B-BC2D-41341A448615}" type="presOf" srcId="{74A4385A-4EB0-45D6-9017-04BD6457BDBA}" destId="{4CD67602-EC81-4947-AA24-8E4224EFDB98}" srcOrd="0" destOrd="0" presId="urn:microsoft.com/office/officeart/2005/8/layout/cycle4"/>
    <dgm:cxn modelId="{BAAD9E07-744C-49AA-A057-541F888E145A}" type="presOf" srcId="{D94073F7-4FF0-4034-B432-7D7224C47BB7}" destId="{EFFF7F82-5930-48D9-9A75-6C7C83618F18}" srcOrd="1" destOrd="0" presId="urn:microsoft.com/office/officeart/2005/8/layout/cycle4"/>
    <dgm:cxn modelId="{F4AC2A43-6AA8-4B10-806C-B76F4DB53081}" type="presOf" srcId="{40331DDF-F508-4890-8F10-6A9CF8D5B7DC}" destId="{21C855F1-EE7E-4629-9D48-4099ACA435EE}" srcOrd="0" destOrd="0" presId="urn:microsoft.com/office/officeart/2005/8/layout/cycle4"/>
    <dgm:cxn modelId="{5E336013-E8E3-407A-ADA4-44C618B387EA}" srcId="{446258EB-D45A-4F37-81BF-4D436BDEE7DB}" destId="{40331DDF-F508-4890-8F10-6A9CF8D5B7DC}" srcOrd="0" destOrd="0" parTransId="{E0140029-408E-4678-821F-3A00938E2825}" sibTransId="{8F2EB253-6E7D-4906-90BC-89285DD384BE}"/>
    <dgm:cxn modelId="{D931343C-35B0-48EC-96FE-D2D9C423301E}" type="presOf" srcId="{74A4385A-4EB0-45D6-9017-04BD6457BDBA}" destId="{C4920DA7-72D4-42F6-ADBC-21AD15028555}" srcOrd="1" destOrd="0" presId="urn:microsoft.com/office/officeart/2005/8/layout/cycle4"/>
    <dgm:cxn modelId="{1EA46392-0058-4CC6-9B00-C7E3967516C4}" type="presOf" srcId="{F360118A-F975-41EF-9120-4D29D03DAC70}" destId="{F9462AC7-5808-404D-85C3-7C235D528596}" srcOrd="0" destOrd="0" presId="urn:microsoft.com/office/officeart/2005/8/layout/cycle4"/>
    <dgm:cxn modelId="{C266AE12-395E-4FB0-ACA4-2145DB2DDF47}" type="presOf" srcId="{7D800929-6196-40D1-9791-61ECC635BBA3}" destId="{98574628-4728-44AE-B2B9-46C8ADA45E4B}" srcOrd="1" destOrd="0" presId="urn:microsoft.com/office/officeart/2005/8/layout/cycle4"/>
    <dgm:cxn modelId="{F0D0C2B1-3720-4E89-AD2A-6081EEC2EBA3}" srcId="{A258F353-7D15-44E6-9012-DCF3458DB006}" destId="{D94073F7-4FF0-4034-B432-7D7224C47BB7}" srcOrd="0" destOrd="0" parTransId="{178D8B22-8AA3-4801-8AA2-6ADC29D65090}" sibTransId="{F831C552-9EFB-4F97-81C0-3543ED57DC6C}"/>
    <dgm:cxn modelId="{1BF51B7D-38E5-4970-BBB5-046436772E28}" type="presOf" srcId="{D721FCCB-785E-45C1-8245-ACA4903B355C}" destId="{8E7822FF-5EC3-4F85-B48F-28604B36BC3B}" srcOrd="0" destOrd="0" presId="urn:microsoft.com/office/officeart/2005/8/layout/cycle4"/>
    <dgm:cxn modelId="{749DBD2B-149F-4CDF-995D-C5EDDE7D52DA}" srcId="{446258EB-D45A-4F37-81BF-4D436BDEE7DB}" destId="{9E5158CC-6039-4A35-B20A-A1EDEC97FC2A}" srcOrd="3" destOrd="0" parTransId="{4A920C51-6D85-4EDC-94BF-C0AF28130991}" sibTransId="{6B205230-9716-41A1-A8B3-9B424E415524}"/>
    <dgm:cxn modelId="{DCDB7DA3-0959-4EEC-83E5-337FD5F8F5D1}" type="presOf" srcId="{9E5158CC-6039-4A35-B20A-A1EDEC97FC2A}" destId="{CC5B5A45-384D-42B5-BB33-794586BDE704}" srcOrd="0" destOrd="0" presId="urn:microsoft.com/office/officeart/2005/8/layout/cycle4"/>
    <dgm:cxn modelId="{D2341083-3996-4F65-95C7-B4A6BDF81CD5}" type="presOf" srcId="{D721FCCB-785E-45C1-8245-ACA4903B355C}" destId="{BFCB5B34-BF70-4188-8451-217346506EF8}" srcOrd="1" destOrd="0" presId="urn:microsoft.com/office/officeart/2005/8/layout/cycle4"/>
    <dgm:cxn modelId="{733319CC-5BB7-4FE5-8697-55C4ABDE0F82}" type="presParOf" srcId="{A9DC3ECB-44BB-4573-9343-1B15E420B04F}" destId="{6A423556-C504-43E8-9192-356D742FDDA2}" srcOrd="0" destOrd="0" presId="urn:microsoft.com/office/officeart/2005/8/layout/cycle4"/>
    <dgm:cxn modelId="{6A745DB0-C7ED-49F3-AC2E-8350CD36187E}" type="presParOf" srcId="{6A423556-C504-43E8-9192-356D742FDDA2}" destId="{2C2409DB-252C-425A-90F9-F2A6695AF685}" srcOrd="0" destOrd="0" presId="urn:microsoft.com/office/officeart/2005/8/layout/cycle4"/>
    <dgm:cxn modelId="{E1D5F485-4C44-4634-8652-8277E7668996}" type="presParOf" srcId="{2C2409DB-252C-425A-90F9-F2A6695AF685}" destId="{8E7822FF-5EC3-4F85-B48F-28604B36BC3B}" srcOrd="0" destOrd="0" presId="urn:microsoft.com/office/officeart/2005/8/layout/cycle4"/>
    <dgm:cxn modelId="{2DA38E27-B355-4618-B7B0-B854CAADE846}" type="presParOf" srcId="{2C2409DB-252C-425A-90F9-F2A6695AF685}" destId="{BFCB5B34-BF70-4188-8451-217346506EF8}" srcOrd="1" destOrd="0" presId="urn:microsoft.com/office/officeart/2005/8/layout/cycle4"/>
    <dgm:cxn modelId="{6B70F82C-1EBD-4DBF-B32F-179097BE407C}" type="presParOf" srcId="{6A423556-C504-43E8-9192-356D742FDDA2}" destId="{FA05831A-DBDD-4D08-896C-3B8997E8FE2B}" srcOrd="1" destOrd="0" presId="urn:microsoft.com/office/officeart/2005/8/layout/cycle4"/>
    <dgm:cxn modelId="{815C4C81-6E54-4A95-A8B8-6DCDBEAC77C4}" type="presParOf" srcId="{FA05831A-DBDD-4D08-896C-3B8997E8FE2B}" destId="{4CD67602-EC81-4947-AA24-8E4224EFDB98}" srcOrd="0" destOrd="0" presId="urn:microsoft.com/office/officeart/2005/8/layout/cycle4"/>
    <dgm:cxn modelId="{9E73F850-314F-4D91-8EFE-A2887DDD64E9}" type="presParOf" srcId="{FA05831A-DBDD-4D08-896C-3B8997E8FE2B}" destId="{C4920DA7-72D4-42F6-ADBC-21AD15028555}" srcOrd="1" destOrd="0" presId="urn:microsoft.com/office/officeart/2005/8/layout/cycle4"/>
    <dgm:cxn modelId="{BF16DBA6-6E8A-4268-B5F8-BACB6A737AD0}" type="presParOf" srcId="{6A423556-C504-43E8-9192-356D742FDDA2}" destId="{E587AA3C-03B4-4451-8B71-4EC33609EEB7}" srcOrd="2" destOrd="0" presId="urn:microsoft.com/office/officeart/2005/8/layout/cycle4"/>
    <dgm:cxn modelId="{EF244A11-FEF5-454E-AF91-04DFE35A029C}" type="presParOf" srcId="{E587AA3C-03B4-4451-8B71-4EC33609EEB7}" destId="{C0C02F64-0B23-4395-A3E2-737C502FB691}" srcOrd="0" destOrd="0" presId="urn:microsoft.com/office/officeart/2005/8/layout/cycle4"/>
    <dgm:cxn modelId="{C7D90010-DA3D-47E7-BFCC-A52DEC2AD491}" type="presParOf" srcId="{E587AA3C-03B4-4451-8B71-4EC33609EEB7}" destId="{EFFF7F82-5930-48D9-9A75-6C7C83618F18}" srcOrd="1" destOrd="0" presId="urn:microsoft.com/office/officeart/2005/8/layout/cycle4"/>
    <dgm:cxn modelId="{3042270C-EAAE-401D-A91F-27EDCF469383}" type="presParOf" srcId="{6A423556-C504-43E8-9192-356D742FDDA2}" destId="{7FA448BC-85FA-4265-A043-A21D0E620E69}" srcOrd="3" destOrd="0" presId="urn:microsoft.com/office/officeart/2005/8/layout/cycle4"/>
    <dgm:cxn modelId="{032A4E3B-3371-4DEA-B064-122E8BD09FAA}" type="presParOf" srcId="{7FA448BC-85FA-4265-A043-A21D0E620E69}" destId="{735595B4-6F60-4639-90B1-A5E199AD656F}" srcOrd="0" destOrd="0" presId="urn:microsoft.com/office/officeart/2005/8/layout/cycle4"/>
    <dgm:cxn modelId="{F14A1B4F-FABA-4DF0-985F-3484412C4886}" type="presParOf" srcId="{7FA448BC-85FA-4265-A043-A21D0E620E69}" destId="{98574628-4728-44AE-B2B9-46C8ADA45E4B}" srcOrd="1" destOrd="0" presId="urn:microsoft.com/office/officeart/2005/8/layout/cycle4"/>
    <dgm:cxn modelId="{6F6A58E6-9EB2-4B6E-8469-1085D241E722}" type="presParOf" srcId="{6A423556-C504-43E8-9192-356D742FDDA2}" destId="{BAA273D6-2EC9-4696-8E6A-7519B7DEB5F2}" srcOrd="4" destOrd="0" presId="urn:microsoft.com/office/officeart/2005/8/layout/cycle4"/>
    <dgm:cxn modelId="{AB14A3C1-9C8F-4C35-9145-85522CEE450B}" type="presParOf" srcId="{A9DC3ECB-44BB-4573-9343-1B15E420B04F}" destId="{44F82CB0-4B1D-4D3E-94A9-34B23A4FB1BF}" srcOrd="1" destOrd="0" presId="urn:microsoft.com/office/officeart/2005/8/layout/cycle4"/>
    <dgm:cxn modelId="{5DE1C490-C261-40F6-A47D-AE0CF4BA513F}" type="presParOf" srcId="{44F82CB0-4B1D-4D3E-94A9-34B23A4FB1BF}" destId="{21C855F1-EE7E-4629-9D48-4099ACA435EE}" srcOrd="0" destOrd="0" presId="urn:microsoft.com/office/officeart/2005/8/layout/cycle4"/>
    <dgm:cxn modelId="{77BA0306-4D77-4C85-9F58-A10DD908EBF4}" type="presParOf" srcId="{44F82CB0-4B1D-4D3E-94A9-34B23A4FB1BF}" destId="{F9462AC7-5808-404D-85C3-7C235D528596}" srcOrd="1" destOrd="0" presId="urn:microsoft.com/office/officeart/2005/8/layout/cycle4"/>
    <dgm:cxn modelId="{31B879FA-85FF-4CB1-9027-BE18740CDEB7}" type="presParOf" srcId="{44F82CB0-4B1D-4D3E-94A9-34B23A4FB1BF}" destId="{257B3332-E1CC-4FD5-825C-80735085A034}" srcOrd="2" destOrd="0" presId="urn:microsoft.com/office/officeart/2005/8/layout/cycle4"/>
    <dgm:cxn modelId="{F0097D0C-E88D-498B-AEC0-993FD89F2DB7}" type="presParOf" srcId="{44F82CB0-4B1D-4D3E-94A9-34B23A4FB1BF}" destId="{CC5B5A45-384D-42B5-BB33-794586BDE704}" srcOrd="3" destOrd="0" presId="urn:microsoft.com/office/officeart/2005/8/layout/cycle4"/>
    <dgm:cxn modelId="{7A381E31-8C8A-4D10-9FAC-8708E5A39892}" type="presParOf" srcId="{44F82CB0-4B1D-4D3E-94A9-34B23A4FB1BF}" destId="{7868C0E0-A459-407C-993B-85FCEF8CB76A}" srcOrd="4" destOrd="0" presId="urn:microsoft.com/office/officeart/2005/8/layout/cycle4"/>
    <dgm:cxn modelId="{800ACD56-E41C-4A3F-A38C-FF1696EAFE65}" type="presParOf" srcId="{A9DC3ECB-44BB-4573-9343-1B15E420B04F}" destId="{5CBEFFF8-A701-4013-9D6B-70AA6FEBC15E}" srcOrd="2" destOrd="0" presId="urn:microsoft.com/office/officeart/2005/8/layout/cycle4"/>
    <dgm:cxn modelId="{C82BC4F6-0372-4CB8-9228-906176CBBDB0}" type="presParOf" srcId="{A9DC3ECB-44BB-4573-9343-1B15E420B04F}" destId="{10B11E0C-CA80-416D-98E4-39F6AC7F5E7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3480A-8D09-46BC-8A39-6D7D1706A8BC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0B552D-7D4F-41C4-8143-C2E25F01066D}">
      <dgm:prSet phldrT="[Text]"/>
      <dgm:spPr/>
      <dgm:t>
        <a:bodyPr/>
        <a:lstStyle/>
        <a:p>
          <a:r>
            <a:rPr lang="en-US" dirty="0" smtClean="0"/>
            <a:t>Social Capital</a:t>
          </a:r>
          <a:endParaRPr lang="en-US" dirty="0"/>
        </a:p>
      </dgm:t>
    </dgm:pt>
    <dgm:pt modelId="{914D9AED-1A33-4977-BB70-1285A1F1BE51}" type="parTrans" cxnId="{BD79D9A4-4A97-40A7-9832-6C47559E6CFF}">
      <dgm:prSet/>
      <dgm:spPr/>
      <dgm:t>
        <a:bodyPr/>
        <a:lstStyle/>
        <a:p>
          <a:endParaRPr lang="en-US"/>
        </a:p>
      </dgm:t>
    </dgm:pt>
    <dgm:pt modelId="{F7D534BB-73DE-409B-B920-29EB10434A5F}" type="sibTrans" cxnId="{BD79D9A4-4A97-40A7-9832-6C47559E6CFF}">
      <dgm:prSet/>
      <dgm:spPr/>
      <dgm:t>
        <a:bodyPr/>
        <a:lstStyle/>
        <a:p>
          <a:endParaRPr lang="en-US"/>
        </a:p>
      </dgm:t>
    </dgm:pt>
    <dgm:pt modelId="{A8D35C3E-C41C-4B83-975F-D6C1E39EE3BE}">
      <dgm:prSet phldrT="[Text]"/>
      <dgm:spPr/>
      <dgm:t>
        <a:bodyPr/>
        <a:lstStyle/>
        <a:p>
          <a:r>
            <a:rPr lang="en-US" dirty="0" smtClean="0"/>
            <a:t>Public Participation</a:t>
          </a:r>
          <a:endParaRPr lang="en-US" dirty="0"/>
        </a:p>
      </dgm:t>
    </dgm:pt>
    <dgm:pt modelId="{049F6773-0ADE-428D-B453-8F9B3EDB092A}" type="parTrans" cxnId="{11844D2F-DD24-4351-92D5-E0DA56D7E622}">
      <dgm:prSet/>
      <dgm:spPr/>
      <dgm:t>
        <a:bodyPr/>
        <a:lstStyle/>
        <a:p>
          <a:endParaRPr lang="en-US"/>
        </a:p>
      </dgm:t>
    </dgm:pt>
    <dgm:pt modelId="{98107191-D003-4190-ACC4-A2FF4CE6AC93}" type="sibTrans" cxnId="{11844D2F-DD24-4351-92D5-E0DA56D7E622}">
      <dgm:prSet/>
      <dgm:spPr/>
      <dgm:t>
        <a:bodyPr/>
        <a:lstStyle/>
        <a:p>
          <a:endParaRPr lang="en-US"/>
        </a:p>
      </dgm:t>
    </dgm:pt>
    <dgm:pt modelId="{3999959C-8831-4071-AC1F-465AA970E1F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Civic Engagement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FC4C104D-C01A-4AAF-9EAF-CBBF278AC566}" type="parTrans" cxnId="{877C5041-2287-4915-A430-AD0C9C30ED45}">
      <dgm:prSet/>
      <dgm:spPr/>
      <dgm:t>
        <a:bodyPr/>
        <a:lstStyle/>
        <a:p>
          <a:endParaRPr lang="en-US"/>
        </a:p>
      </dgm:t>
    </dgm:pt>
    <dgm:pt modelId="{AC9FA442-FA0E-46F3-9AFF-2765CB81BD17}" type="sibTrans" cxnId="{877C5041-2287-4915-A430-AD0C9C30ED45}">
      <dgm:prSet/>
      <dgm:spPr/>
      <dgm:t>
        <a:bodyPr/>
        <a:lstStyle/>
        <a:p>
          <a:endParaRPr lang="en-US"/>
        </a:p>
      </dgm:t>
    </dgm:pt>
    <dgm:pt modelId="{12E0411A-0510-435A-9BC8-D41FE6AFA89C}">
      <dgm:prSet/>
      <dgm:spPr/>
      <dgm:t>
        <a:bodyPr/>
        <a:lstStyle/>
        <a:p>
          <a:r>
            <a:rPr lang="en-US" dirty="0" smtClean="0"/>
            <a:t>Citizen Empowerment</a:t>
          </a:r>
          <a:endParaRPr lang="en-US" dirty="0"/>
        </a:p>
      </dgm:t>
    </dgm:pt>
    <dgm:pt modelId="{AD53C9B3-A6BC-4F2D-928D-9B2BCEB8E985}" type="parTrans" cxnId="{CDE087C9-EF1D-453C-A3CC-9C22612C02B6}">
      <dgm:prSet/>
      <dgm:spPr/>
      <dgm:t>
        <a:bodyPr/>
        <a:lstStyle/>
        <a:p>
          <a:endParaRPr lang="en-US"/>
        </a:p>
      </dgm:t>
    </dgm:pt>
    <dgm:pt modelId="{F89E77FA-C333-45C7-A214-0A2CA19BD355}" type="sibTrans" cxnId="{CDE087C9-EF1D-453C-A3CC-9C22612C02B6}">
      <dgm:prSet/>
      <dgm:spPr/>
      <dgm:t>
        <a:bodyPr/>
        <a:lstStyle/>
        <a:p>
          <a:endParaRPr lang="en-US"/>
        </a:p>
      </dgm:t>
    </dgm:pt>
    <dgm:pt modelId="{9D0619C8-60A1-42A7-A3B2-2ECDAA0744C6}" type="pres">
      <dgm:prSet presAssocID="{A3C3480A-8D09-46BC-8A39-6D7D1706A8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EF8B3E9-6E01-414A-A417-58A9D645853A}" type="pres">
      <dgm:prSet presAssocID="{A3C3480A-8D09-46BC-8A39-6D7D1706A8BC}" presName="Name1" presStyleCnt="0"/>
      <dgm:spPr/>
    </dgm:pt>
    <dgm:pt modelId="{4672ED57-91CE-4D77-8437-72C56056C363}" type="pres">
      <dgm:prSet presAssocID="{A3C3480A-8D09-46BC-8A39-6D7D1706A8BC}" presName="cycle" presStyleCnt="0"/>
      <dgm:spPr/>
    </dgm:pt>
    <dgm:pt modelId="{0B9EE2A2-0FDE-40ED-BF66-2548CB919E4F}" type="pres">
      <dgm:prSet presAssocID="{A3C3480A-8D09-46BC-8A39-6D7D1706A8BC}" presName="srcNode" presStyleLbl="node1" presStyleIdx="0" presStyleCnt="4"/>
      <dgm:spPr/>
    </dgm:pt>
    <dgm:pt modelId="{063B0D10-28E3-48AC-8C98-DCD53E3E4290}" type="pres">
      <dgm:prSet presAssocID="{A3C3480A-8D09-46BC-8A39-6D7D1706A8BC}" presName="conn" presStyleLbl="parChTrans1D2" presStyleIdx="0" presStyleCnt="1"/>
      <dgm:spPr/>
      <dgm:t>
        <a:bodyPr/>
        <a:lstStyle/>
        <a:p>
          <a:endParaRPr lang="en-US"/>
        </a:p>
      </dgm:t>
    </dgm:pt>
    <dgm:pt modelId="{AA99A2C7-7090-417E-95C5-05EB675331AD}" type="pres">
      <dgm:prSet presAssocID="{A3C3480A-8D09-46BC-8A39-6D7D1706A8BC}" presName="extraNode" presStyleLbl="node1" presStyleIdx="0" presStyleCnt="4"/>
      <dgm:spPr/>
    </dgm:pt>
    <dgm:pt modelId="{F5CD929A-10DE-4A31-A2F2-DAB8FEAC62D6}" type="pres">
      <dgm:prSet presAssocID="{A3C3480A-8D09-46BC-8A39-6D7D1706A8BC}" presName="dstNode" presStyleLbl="node1" presStyleIdx="0" presStyleCnt="4"/>
      <dgm:spPr/>
    </dgm:pt>
    <dgm:pt modelId="{59115A2D-93F4-42BA-825B-C1F7608E5468}" type="pres">
      <dgm:prSet presAssocID="{020B552D-7D4F-41C4-8143-C2E25F0106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27A76-CCAA-4064-AA2C-04079CB2663C}" type="pres">
      <dgm:prSet presAssocID="{020B552D-7D4F-41C4-8143-C2E25F01066D}" presName="accent_1" presStyleCnt="0"/>
      <dgm:spPr/>
    </dgm:pt>
    <dgm:pt modelId="{8A1FDE00-7AAF-4341-AE9C-81490F95513A}" type="pres">
      <dgm:prSet presAssocID="{020B552D-7D4F-41C4-8143-C2E25F01066D}" presName="accentRepeatNode" presStyleLbl="solidFgAcc1" presStyleIdx="0" presStyleCnt="4"/>
      <dgm:spPr/>
    </dgm:pt>
    <dgm:pt modelId="{9457ECCB-870C-4962-8EF8-2A22481F699A}" type="pres">
      <dgm:prSet presAssocID="{A8D35C3E-C41C-4B83-975F-D6C1E39EE3B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C9711-93CA-4C28-860D-8A9FE6B01CA5}" type="pres">
      <dgm:prSet presAssocID="{A8D35C3E-C41C-4B83-975F-D6C1E39EE3BE}" presName="accent_2" presStyleCnt="0"/>
      <dgm:spPr/>
    </dgm:pt>
    <dgm:pt modelId="{296CA819-1CFE-4DA6-99CA-C38E131F363E}" type="pres">
      <dgm:prSet presAssocID="{A8D35C3E-C41C-4B83-975F-D6C1E39EE3BE}" presName="accentRepeatNode" presStyleLbl="solidFgAcc1" presStyleIdx="1" presStyleCnt="4"/>
      <dgm:spPr/>
    </dgm:pt>
    <dgm:pt modelId="{EB0DF266-5057-451A-9899-52CAA9434AD1}" type="pres">
      <dgm:prSet presAssocID="{3999959C-8831-4071-AC1F-465AA970E1F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BCE5-4B2E-44DE-A79A-BF79FD9CCB49}" type="pres">
      <dgm:prSet presAssocID="{3999959C-8831-4071-AC1F-465AA970E1FF}" presName="accent_3" presStyleCnt="0"/>
      <dgm:spPr/>
    </dgm:pt>
    <dgm:pt modelId="{FD72E375-5ADE-4BF3-9D05-B3E1E8B77032}" type="pres">
      <dgm:prSet presAssocID="{3999959C-8831-4071-AC1F-465AA970E1FF}" presName="accentRepeatNode" presStyleLbl="solidFgAcc1" presStyleIdx="2" presStyleCnt="4"/>
      <dgm:spPr/>
    </dgm:pt>
    <dgm:pt modelId="{C0361405-B691-4C54-9F7E-56A1D1B0DC3A}" type="pres">
      <dgm:prSet presAssocID="{12E0411A-0510-435A-9BC8-D41FE6AFA8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48D82-1E08-4607-87B8-E60A3599B798}" type="pres">
      <dgm:prSet presAssocID="{12E0411A-0510-435A-9BC8-D41FE6AFA89C}" presName="accent_4" presStyleCnt="0"/>
      <dgm:spPr/>
    </dgm:pt>
    <dgm:pt modelId="{BAAC846F-F2B6-4DCC-82DE-767AE09E3150}" type="pres">
      <dgm:prSet presAssocID="{12E0411A-0510-435A-9BC8-D41FE6AFA89C}" presName="accentRepeatNode" presStyleLbl="solidFgAcc1" presStyleIdx="3" presStyleCnt="4"/>
      <dgm:spPr/>
    </dgm:pt>
  </dgm:ptLst>
  <dgm:cxnLst>
    <dgm:cxn modelId="{CDE087C9-EF1D-453C-A3CC-9C22612C02B6}" srcId="{A3C3480A-8D09-46BC-8A39-6D7D1706A8BC}" destId="{12E0411A-0510-435A-9BC8-D41FE6AFA89C}" srcOrd="3" destOrd="0" parTransId="{AD53C9B3-A6BC-4F2D-928D-9B2BCEB8E985}" sibTransId="{F89E77FA-C333-45C7-A214-0A2CA19BD355}"/>
    <dgm:cxn modelId="{FBE280CB-40AB-48C7-A12C-298140372DEB}" type="presOf" srcId="{12E0411A-0510-435A-9BC8-D41FE6AFA89C}" destId="{C0361405-B691-4C54-9F7E-56A1D1B0DC3A}" srcOrd="0" destOrd="0" presId="urn:microsoft.com/office/officeart/2008/layout/VerticalCurvedList"/>
    <dgm:cxn modelId="{877C5041-2287-4915-A430-AD0C9C30ED45}" srcId="{A3C3480A-8D09-46BC-8A39-6D7D1706A8BC}" destId="{3999959C-8831-4071-AC1F-465AA970E1FF}" srcOrd="2" destOrd="0" parTransId="{FC4C104D-C01A-4AAF-9EAF-CBBF278AC566}" sibTransId="{AC9FA442-FA0E-46F3-9AFF-2765CB81BD17}"/>
    <dgm:cxn modelId="{11844D2F-DD24-4351-92D5-E0DA56D7E622}" srcId="{A3C3480A-8D09-46BC-8A39-6D7D1706A8BC}" destId="{A8D35C3E-C41C-4B83-975F-D6C1E39EE3BE}" srcOrd="1" destOrd="0" parTransId="{049F6773-0ADE-428D-B453-8F9B3EDB092A}" sibTransId="{98107191-D003-4190-ACC4-A2FF4CE6AC93}"/>
    <dgm:cxn modelId="{AF92419D-6BD1-4E43-A869-586F5730EB86}" type="presOf" srcId="{A8D35C3E-C41C-4B83-975F-D6C1E39EE3BE}" destId="{9457ECCB-870C-4962-8EF8-2A22481F699A}" srcOrd="0" destOrd="0" presId="urn:microsoft.com/office/officeart/2008/layout/VerticalCurvedList"/>
    <dgm:cxn modelId="{12590D3D-E380-4148-9C21-716AD104D0C0}" type="presOf" srcId="{F7D534BB-73DE-409B-B920-29EB10434A5F}" destId="{063B0D10-28E3-48AC-8C98-DCD53E3E4290}" srcOrd="0" destOrd="0" presId="urn:microsoft.com/office/officeart/2008/layout/VerticalCurvedList"/>
    <dgm:cxn modelId="{3C6C9FB7-2F4C-4A90-AC58-37BFBE31139F}" type="presOf" srcId="{A3C3480A-8D09-46BC-8A39-6D7D1706A8BC}" destId="{9D0619C8-60A1-42A7-A3B2-2ECDAA0744C6}" srcOrd="0" destOrd="0" presId="urn:microsoft.com/office/officeart/2008/layout/VerticalCurvedList"/>
    <dgm:cxn modelId="{B91691A6-FC33-41CE-A681-1B2CCEE999A9}" type="presOf" srcId="{020B552D-7D4F-41C4-8143-C2E25F01066D}" destId="{59115A2D-93F4-42BA-825B-C1F7608E5468}" srcOrd="0" destOrd="0" presId="urn:microsoft.com/office/officeart/2008/layout/VerticalCurvedList"/>
    <dgm:cxn modelId="{BD79D9A4-4A97-40A7-9832-6C47559E6CFF}" srcId="{A3C3480A-8D09-46BC-8A39-6D7D1706A8BC}" destId="{020B552D-7D4F-41C4-8143-C2E25F01066D}" srcOrd="0" destOrd="0" parTransId="{914D9AED-1A33-4977-BB70-1285A1F1BE51}" sibTransId="{F7D534BB-73DE-409B-B920-29EB10434A5F}"/>
    <dgm:cxn modelId="{C5A96ACF-5103-4D9C-932E-BE71587CCB6D}" type="presOf" srcId="{3999959C-8831-4071-AC1F-465AA970E1FF}" destId="{EB0DF266-5057-451A-9899-52CAA9434AD1}" srcOrd="0" destOrd="0" presId="urn:microsoft.com/office/officeart/2008/layout/VerticalCurvedList"/>
    <dgm:cxn modelId="{5CCD9586-ACEE-4408-9BF0-40D315CB9EB8}" type="presParOf" srcId="{9D0619C8-60A1-42A7-A3B2-2ECDAA0744C6}" destId="{0EF8B3E9-6E01-414A-A417-58A9D645853A}" srcOrd="0" destOrd="0" presId="urn:microsoft.com/office/officeart/2008/layout/VerticalCurvedList"/>
    <dgm:cxn modelId="{B55861E4-D265-4492-9C41-69CA34BE45FE}" type="presParOf" srcId="{0EF8B3E9-6E01-414A-A417-58A9D645853A}" destId="{4672ED57-91CE-4D77-8437-72C56056C363}" srcOrd="0" destOrd="0" presId="urn:microsoft.com/office/officeart/2008/layout/VerticalCurvedList"/>
    <dgm:cxn modelId="{4488C36C-1A8B-492C-9FAD-5DC569040268}" type="presParOf" srcId="{4672ED57-91CE-4D77-8437-72C56056C363}" destId="{0B9EE2A2-0FDE-40ED-BF66-2548CB919E4F}" srcOrd="0" destOrd="0" presId="urn:microsoft.com/office/officeart/2008/layout/VerticalCurvedList"/>
    <dgm:cxn modelId="{A3522939-D68A-41B9-94F8-819F0E693B2B}" type="presParOf" srcId="{4672ED57-91CE-4D77-8437-72C56056C363}" destId="{063B0D10-28E3-48AC-8C98-DCD53E3E4290}" srcOrd="1" destOrd="0" presId="urn:microsoft.com/office/officeart/2008/layout/VerticalCurvedList"/>
    <dgm:cxn modelId="{55603F55-3646-490A-8E37-8CE759A8E95A}" type="presParOf" srcId="{4672ED57-91CE-4D77-8437-72C56056C363}" destId="{AA99A2C7-7090-417E-95C5-05EB675331AD}" srcOrd="2" destOrd="0" presId="urn:microsoft.com/office/officeart/2008/layout/VerticalCurvedList"/>
    <dgm:cxn modelId="{F1286A7D-6500-4250-B12C-33A463396B9E}" type="presParOf" srcId="{4672ED57-91CE-4D77-8437-72C56056C363}" destId="{F5CD929A-10DE-4A31-A2F2-DAB8FEAC62D6}" srcOrd="3" destOrd="0" presId="urn:microsoft.com/office/officeart/2008/layout/VerticalCurvedList"/>
    <dgm:cxn modelId="{7092A4FC-D33A-4D84-9630-8FB736E6DD88}" type="presParOf" srcId="{0EF8B3E9-6E01-414A-A417-58A9D645853A}" destId="{59115A2D-93F4-42BA-825B-C1F7608E5468}" srcOrd="1" destOrd="0" presId="urn:microsoft.com/office/officeart/2008/layout/VerticalCurvedList"/>
    <dgm:cxn modelId="{B9D4B5DD-62FC-4682-8836-0C45E2FB7842}" type="presParOf" srcId="{0EF8B3E9-6E01-414A-A417-58A9D645853A}" destId="{B5F27A76-CCAA-4064-AA2C-04079CB2663C}" srcOrd="2" destOrd="0" presId="urn:microsoft.com/office/officeart/2008/layout/VerticalCurvedList"/>
    <dgm:cxn modelId="{24AFB39F-9A4B-402B-B7EA-8A7809E2FE0C}" type="presParOf" srcId="{B5F27A76-CCAA-4064-AA2C-04079CB2663C}" destId="{8A1FDE00-7AAF-4341-AE9C-81490F95513A}" srcOrd="0" destOrd="0" presId="urn:microsoft.com/office/officeart/2008/layout/VerticalCurvedList"/>
    <dgm:cxn modelId="{1666B093-5650-4BE9-8088-996FBA786B8A}" type="presParOf" srcId="{0EF8B3E9-6E01-414A-A417-58A9D645853A}" destId="{9457ECCB-870C-4962-8EF8-2A22481F699A}" srcOrd="3" destOrd="0" presId="urn:microsoft.com/office/officeart/2008/layout/VerticalCurvedList"/>
    <dgm:cxn modelId="{B001D6D3-86FB-4D95-8573-B290E9D65EEB}" type="presParOf" srcId="{0EF8B3E9-6E01-414A-A417-58A9D645853A}" destId="{232C9711-93CA-4C28-860D-8A9FE6B01CA5}" srcOrd="4" destOrd="0" presId="urn:microsoft.com/office/officeart/2008/layout/VerticalCurvedList"/>
    <dgm:cxn modelId="{DD8353AE-1316-43D2-9ADC-0863BD0C38BE}" type="presParOf" srcId="{232C9711-93CA-4C28-860D-8A9FE6B01CA5}" destId="{296CA819-1CFE-4DA6-99CA-C38E131F363E}" srcOrd="0" destOrd="0" presId="urn:microsoft.com/office/officeart/2008/layout/VerticalCurvedList"/>
    <dgm:cxn modelId="{48DD5909-5DAB-4D5E-AC2D-B1F3887B28C7}" type="presParOf" srcId="{0EF8B3E9-6E01-414A-A417-58A9D645853A}" destId="{EB0DF266-5057-451A-9899-52CAA9434AD1}" srcOrd="5" destOrd="0" presId="urn:microsoft.com/office/officeart/2008/layout/VerticalCurvedList"/>
    <dgm:cxn modelId="{12719C92-C50F-4334-A11C-3EE078E668D0}" type="presParOf" srcId="{0EF8B3E9-6E01-414A-A417-58A9D645853A}" destId="{5F05BCE5-4B2E-44DE-A79A-BF79FD9CCB49}" srcOrd="6" destOrd="0" presId="urn:microsoft.com/office/officeart/2008/layout/VerticalCurvedList"/>
    <dgm:cxn modelId="{CDD93CE7-5579-488B-9E22-DCB6981C8FA6}" type="presParOf" srcId="{5F05BCE5-4B2E-44DE-A79A-BF79FD9CCB49}" destId="{FD72E375-5ADE-4BF3-9D05-B3E1E8B77032}" srcOrd="0" destOrd="0" presId="urn:microsoft.com/office/officeart/2008/layout/VerticalCurvedList"/>
    <dgm:cxn modelId="{09674A9F-C06C-4DD5-BF80-39405F644C88}" type="presParOf" srcId="{0EF8B3E9-6E01-414A-A417-58A9D645853A}" destId="{C0361405-B691-4C54-9F7E-56A1D1B0DC3A}" srcOrd="7" destOrd="0" presId="urn:microsoft.com/office/officeart/2008/layout/VerticalCurvedList"/>
    <dgm:cxn modelId="{9453F767-8237-431C-AE1F-0016202180FE}" type="presParOf" srcId="{0EF8B3E9-6E01-414A-A417-58A9D645853A}" destId="{A7148D82-1E08-4607-87B8-E60A3599B798}" srcOrd="8" destOrd="0" presId="urn:microsoft.com/office/officeart/2008/layout/VerticalCurvedList"/>
    <dgm:cxn modelId="{329CF186-9EE1-40DA-A9E9-81E4AEE8D21A}" type="presParOf" srcId="{A7148D82-1E08-4607-87B8-E60A3599B798}" destId="{BAAC846F-F2B6-4DCC-82DE-767AE09E31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329907-0FBC-4F0D-B912-5EE37922DD61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5013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1D3BF-F064-48A3-9A4F-F52954CD206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372DB-A49B-4CEC-A12E-193E93F19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16179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79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79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79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79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0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1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2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2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182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16182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161825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826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1827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161828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161829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A0400D-F5AB-42F5-AA46-715B902DD05F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466F-A0F0-4D78-8A70-18C1CE602FB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EC5BE-CF1C-4A6E-893F-745221C04B8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57DF85-5EA9-4E17-BC50-9BA859C1B60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Candar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3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1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4B679-EE26-4BBD-B7EB-F7104FFC379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0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50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92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9B04-AD83-4C76-9558-39534B4FA86F}" type="datetimeFigureOut">
              <a:rPr lang="th-TH" smtClean="0">
                <a:solidFill>
                  <a:srgbClr val="666666"/>
                </a:solidFill>
              </a:rPr>
              <a:pPr/>
              <a:t>13/12/59</a:t>
            </a:fld>
            <a:endParaRPr lang="th-TH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6CF-47DE-4DF8-8D5A-C5896806E823}" type="slidenum">
              <a:rPr lang="th-TH" smtClean="0">
                <a:solidFill>
                  <a:srgbClr val="666666"/>
                </a:solidFill>
              </a:rPr>
              <a:pPr/>
              <a:t>‹#›</a:t>
            </a:fld>
            <a:endParaRPr lang="th-TH">
              <a:solidFill>
                <a:srgbClr val="666666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06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7218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DEF5FA"/>
                </a:solidFill>
              </a:rPr>
              <a:pPr/>
              <a:t>13/12/59</a:t>
            </a:fld>
            <a:endParaRPr lang="th-TH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A7F7713-0D69-43F9-847A-AF26F30D1178}" type="slidenum">
              <a:rPr lang="th-TH" smtClean="0">
                <a:solidFill>
                  <a:srgbClr val="DEF5FA"/>
                </a:solidFill>
              </a:rPr>
              <a:pPr/>
              <a:t>‹#›</a:t>
            </a:fld>
            <a:endParaRPr lang="th-TH">
              <a:solidFill>
                <a:srgbClr val="DEF5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5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9744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2082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2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44722-BA80-4EE2-8953-68FD488B661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38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4148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DEF5FA"/>
                </a:solidFill>
              </a:rPr>
              <a:pPr/>
              <a:t>13/12/59</a:t>
            </a:fld>
            <a:endParaRPr lang="th-TH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DEF5FA"/>
                </a:solidFill>
              </a:rPr>
              <a:pPr/>
              <a:t>‹#›</a:t>
            </a:fld>
            <a:endParaRPr lang="th-TH">
              <a:solidFill>
                <a:srgbClr val="DEF5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Gill Sans MT"/>
              <a:cs typeface="+mn-cs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9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15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F40D-BE08-4D9A-BAD2-3D8AAB56FDD0}" type="datetimeFigureOut">
              <a:rPr lang="th-TH" smtClean="0">
                <a:solidFill>
                  <a:srgbClr val="464646"/>
                </a:solidFill>
              </a:rPr>
              <a:pPr/>
              <a:t>13/12/59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7713-0D69-43F9-847A-AF26F30D1178}" type="slidenum">
              <a:rPr lang="th-TH" smtClean="0">
                <a:solidFill>
                  <a:srgbClr val="464646"/>
                </a:solidFill>
              </a:rPr>
              <a:pPr/>
              <a:t>‹#›</a:t>
            </a:fld>
            <a:endParaRPr lang="th-TH">
              <a:solidFill>
                <a:srgbClr val="464646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Gill Sans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316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4ECE-D633-444A-8681-D47BCC0750AB}" type="slidenum">
              <a:rPr lang="en-US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09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CC7643-8115-4D80-B199-71BFEEA20A60}" type="slidenum">
              <a:rPr lang="en-US" smtClean="0">
                <a:solidFill>
                  <a:srgbClr val="FE8637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01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41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68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2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6F64E-33CA-41CA-830A-EE491E75712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55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1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53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40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92DE-6B42-46F3-BA46-0D5D6FF62566}" type="datetimeFigureOut">
              <a:rPr lang="en-US" smtClean="0">
                <a:solidFill>
                  <a:srgbClr val="575F6D"/>
                </a:solidFill>
              </a:rPr>
              <a:pPr/>
              <a:t>12/13/2016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643-8115-4D80-B199-71BFEEA20A60}" type="slidenum">
              <a:rPr lang="en-US" smtClean="0">
                <a:solidFill>
                  <a:srgbClr val="575F6D"/>
                </a:solidFill>
              </a:rPr>
              <a:pPr/>
              <a:t>‹#›</a:t>
            </a:fld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34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7400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413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675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97D8C-531E-453A-B73D-23A901E9550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1118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3344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464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471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6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6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2060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DBB3-F825-4F76-9A3F-B6896EB10162}" type="datetimeFigureOut">
              <a:rPr lang="th-TH" smtClean="0">
                <a:solidFill>
                  <a:srgbClr val="E7DEC9"/>
                </a:solidFill>
              </a:rPr>
              <a:pPr/>
              <a:t>13/12/59</a:t>
            </a:fld>
            <a:endParaRPr lang="th-TH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1710-B859-4C3E-B43C-EA268EF72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8105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71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2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AC0CB-15A0-4170-9C25-21962D1DE11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24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6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03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71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283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667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44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24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CFC2-9EE8-4284-B16F-E63AE212F874}" type="datetimeFigureOut">
              <a:rPr lang="th-TH" smtClean="0">
                <a:solidFill>
                  <a:srgbClr val="3E3D2D"/>
                </a:solidFill>
              </a:rPr>
              <a:pPr/>
              <a:t>13/12/59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8E5E-857A-4E21-8EDD-15F2A9A58EE7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40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16179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79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79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79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79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0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1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2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2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182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pic>
          <p:nvPicPr>
            <p:cNvPr id="16182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161825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826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1827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161828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161829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A0400D-F5AB-42F5-AA46-715B902DD05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63154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7DF0-6B2B-44A2-9A3C-9DEA48F0E4E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4B679-EE26-4BBD-B7EB-F7104FFC379E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84043"/>
      </p:ext>
    </p:extLst>
  </p:cSld>
  <p:clrMapOvr>
    <a:masterClrMapping/>
  </p:clrMapOvr>
  <p:transition>
    <p:zoom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44722-BA80-4EE2-8953-68FD488B661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88000"/>
      </p:ext>
    </p:extLst>
  </p:cSld>
  <p:clrMapOvr>
    <a:masterClrMapping/>
  </p:clrMapOvr>
  <p:transition>
    <p:zoom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6F64E-33CA-41CA-830A-EE491E75712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8929"/>
      </p:ext>
    </p:extLst>
  </p:cSld>
  <p:clrMapOvr>
    <a:masterClrMapping/>
  </p:clrMapOvr>
  <p:transition>
    <p:zoom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97D8C-531E-453A-B73D-23A901E9550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6447"/>
      </p:ext>
    </p:extLst>
  </p:cSld>
  <p:clrMapOvr>
    <a:masterClrMapping/>
  </p:clrMapOvr>
  <p:transition>
    <p:zoom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AC0CB-15A0-4170-9C25-21962D1DE11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03951"/>
      </p:ext>
    </p:extLst>
  </p:cSld>
  <p:clrMapOvr>
    <a:masterClrMapping/>
  </p:clrMapOvr>
  <p:transition>
    <p:zoom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7DF0-6B2B-44A2-9A3C-9DEA48F0E4E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12897"/>
      </p:ext>
    </p:extLst>
  </p:cSld>
  <p:clrMapOvr>
    <a:masterClrMapping/>
  </p:clrMapOvr>
  <p:transition>
    <p:zoom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E3351-2A3D-43F3-B097-3A3E2B2067A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06057"/>
      </p:ext>
    </p:extLst>
  </p:cSld>
  <p:clrMapOvr>
    <a:masterClrMapping/>
  </p:clrMapOvr>
  <p:transition>
    <p:zoom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00E38-704C-4E49-A952-36C497F1B73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03700"/>
      </p:ext>
    </p:extLst>
  </p:cSld>
  <p:clrMapOvr>
    <a:masterClrMapping/>
  </p:clrMapOvr>
  <p:transition>
    <p:zoom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466F-A0F0-4D78-8A70-18C1CE602FB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33705"/>
      </p:ext>
    </p:extLst>
  </p:cSld>
  <p:clrMapOvr>
    <a:masterClrMapping/>
  </p:clrMapOvr>
  <p:transition>
    <p:zoom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EC5BE-CF1C-4A6E-893F-745221C04B8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41071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E3351-2A3D-43F3-B097-3A3E2B2067A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57DF85-5EA9-4E17-BC50-9BA859C1B60E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49928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00E38-704C-4E49-A952-36C497F1B73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60771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72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73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74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76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77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78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79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0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1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2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3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4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5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6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7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8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89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90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91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92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93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94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95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96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0797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60798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079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80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16080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16080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fld id="{B1057765-FFCB-4ED3-A19F-99DF600622DC}" type="slidenum">
              <a:rPr lang="en-US"/>
              <a:pPr/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5C9B04-AD83-4C76-9558-39534B4FA86F}" type="datetimeFigureOut">
              <a:rPr lang="th-TH" smtClean="0">
                <a:solidFill>
                  <a:srgbClr val="666666"/>
                </a:solidFill>
                <a:latin typeface="Candara"/>
                <a:cs typeface="KodchiangUP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13/12/59</a:t>
            </a:fld>
            <a:endParaRPr lang="th-TH">
              <a:solidFill>
                <a:srgbClr val="666666"/>
              </a:solidFill>
              <a:latin typeface="Candara"/>
              <a:cs typeface="KodchiangUP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srgbClr val="666666"/>
              </a:solidFill>
              <a:latin typeface="Candara"/>
              <a:cs typeface="KodchiangUP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85A6CF-47DE-4DF8-8D5A-C5896806E823}" type="slidenum">
              <a:rPr lang="th-TH" smtClean="0">
                <a:solidFill>
                  <a:srgbClr val="666666"/>
                </a:solidFill>
                <a:latin typeface="Candara"/>
                <a:cs typeface="KodchiangUP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srgbClr val="666666"/>
              </a:solidFill>
              <a:latin typeface="Candara"/>
              <a:cs typeface="KodchiangUP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8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E1F40D-BE08-4D9A-BAD2-3D8AAB56FDD0}" type="datetimeFigureOut">
              <a:rPr lang="th-TH" smtClean="0">
                <a:solidFill>
                  <a:srgbClr val="464646"/>
                </a:solidFill>
                <a:latin typeface="Gill Sans MT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13/12/59</a:t>
            </a:fld>
            <a:endParaRPr lang="th-TH">
              <a:solidFill>
                <a:srgbClr val="464646"/>
              </a:solidFill>
              <a:latin typeface="Gill Sans MT"/>
              <a:cs typeface="Cordia Ne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srgbClr val="464646"/>
              </a:solidFill>
              <a:latin typeface="Gill Sans MT"/>
              <a:cs typeface="Cordia New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7F7713-0D69-43F9-847A-AF26F30D1178}" type="slidenum">
              <a:rPr lang="th-TH" smtClean="0">
                <a:solidFill>
                  <a:srgbClr val="464646"/>
                </a:solidFill>
                <a:latin typeface="Gill Sans MT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srgbClr val="464646"/>
              </a:solidFill>
              <a:latin typeface="Gill Sans MT"/>
              <a:cs typeface="Cordia New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0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8092DE-6B42-46F3-BA46-0D5D6FF62566}" type="datetimeFigureOut">
              <a:rPr lang="en-US" smtClean="0">
                <a:solidFill>
                  <a:srgbClr val="575F6D"/>
                </a:solidFill>
                <a:latin typeface="Century Gothic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12/13/2016</a:t>
            </a:fld>
            <a:endParaRPr lang="en-US">
              <a:solidFill>
                <a:srgbClr val="575F6D"/>
              </a:solidFill>
              <a:latin typeface="Century Gothic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Gothic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CC7643-8115-4D80-B199-71BFEEA20A60}" type="slidenum">
              <a:rPr lang="en-US" smtClean="0">
                <a:solidFill>
                  <a:srgbClr val="575F6D"/>
                </a:solidFill>
                <a:latin typeface="Century Gothic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75F6D"/>
              </a:solidFill>
              <a:latin typeface="Century Gothic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7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991710-B859-4C3E-B43C-EA268EF72AEC}" type="slidenum">
              <a:rPr lang="th-TH" smtClean="0">
                <a:latin typeface="Calibri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latin typeface="Calibri"/>
              <a:cs typeface="Cordia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srgbClr val="E7DEC9"/>
              </a:solidFill>
              <a:latin typeface="Calibri"/>
              <a:cs typeface="Cordia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BEDBB3-F825-4F76-9A3F-B6896EB10162}" type="datetimeFigureOut">
              <a:rPr lang="th-TH" smtClean="0">
                <a:solidFill>
                  <a:srgbClr val="E7DEC9"/>
                </a:solidFill>
                <a:latin typeface="Calibri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13/12/59</a:t>
            </a:fld>
            <a:endParaRPr lang="th-TH">
              <a:solidFill>
                <a:srgbClr val="E7DEC9"/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3112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EACFC2-9EE8-4284-B16F-E63AE212F874}" type="datetimeFigureOut">
              <a:rPr lang="th-TH" smtClean="0">
                <a:solidFill>
                  <a:srgbClr val="3E3D2D"/>
                </a:solidFill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13/12/59</a:t>
            </a:fld>
            <a:endParaRPr lang="th-TH">
              <a:solidFill>
                <a:srgbClr val="3E3D2D"/>
              </a:solidFill>
              <a:cs typeface="Cordia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srgbClr val="3E3D2D"/>
              </a:solidFill>
              <a:cs typeface="Cordia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FC8E5E-857A-4E21-8EDD-15F2A9A58EE7}" type="slidenum">
              <a:rPr lang="th-TH" smtClean="0">
                <a:solidFill>
                  <a:srgbClr val="3E3D2D"/>
                </a:solidFill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srgbClr val="3E3D2D"/>
              </a:solidFill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1808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60771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72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73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74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76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77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78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79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0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1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2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3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4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5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6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7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8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89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90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91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92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93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94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95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96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0797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60798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079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80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16080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16080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fld id="{B1057765-FFCB-4ED3-A19F-99DF600622D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ransition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:\คนยกมื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175" y="914400"/>
            <a:ext cx="2790825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 useBgFill="1"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00" y="0"/>
            <a:ext cx="3048000" cy="1752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3820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h-TH" sz="3200" kern="10" spc="-180" dirty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การมีส่วน</a:t>
            </a:r>
            <a:r>
              <a:rPr lang="th-TH" sz="3200" kern="10" spc="-180" dirty="0" smtClean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ร่วมทางการเมือง</a:t>
            </a:r>
          </a:p>
          <a:p>
            <a:pPr algn="ctr"/>
            <a:r>
              <a:rPr lang="en-US" sz="2000" kern="10" spc="-180" dirty="0" smtClean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Political participation</a:t>
            </a:r>
            <a:endParaRPr lang="th-TH" sz="2000" kern="10" spc="-180" dirty="0">
              <a:ln w="19050">
                <a:solidFill>
                  <a:srgbClr val="FF99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</p:txBody>
      </p:sp>
      <p:sp useBgFill="1">
        <p:nvSpPr>
          <p:cNvPr id="2056" name="Rectangle 8"/>
          <p:cNvSpPr>
            <a:spLocks noChangeArrowheads="1"/>
          </p:cNvSpPr>
          <p:nvPr/>
        </p:nvSpPr>
        <p:spPr bwMode="auto">
          <a:xfrm>
            <a:off x="6096000" y="5410200"/>
            <a:ext cx="304800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6400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698671" y="5410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/>
              <a:t>ดร.สติธร </a:t>
            </a:r>
            <a:r>
              <a:rPr lang="th-TH" dirty="0" err="1" smtClean="0"/>
              <a:t>ธนา</a:t>
            </a:r>
            <a:r>
              <a:rPr lang="th-TH" dirty="0" smtClean="0"/>
              <a:t>นิธิโชติ</a:t>
            </a:r>
          </a:p>
          <a:p>
            <a:pPr algn="r"/>
            <a:r>
              <a:rPr lang="en-US" dirty="0" smtClean="0"/>
              <a:t>8</a:t>
            </a:r>
            <a:r>
              <a:rPr lang="th-TH" dirty="0" smtClean="0"/>
              <a:t> ธันวาคม </a:t>
            </a:r>
            <a:r>
              <a:rPr lang="en-US" dirty="0" smtClean="0"/>
              <a:t>2559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1161946" y="3124200"/>
            <a:ext cx="43396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ของภาคประชาชน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04800" y="6096000"/>
            <a:ext cx="419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/>
              <a:t>0.ไม่สนใจและเข้าร่วมกิจกรรมใดเลย</a:t>
            </a:r>
            <a:r>
              <a:rPr lang="en-US" sz="2000" dirty="0"/>
              <a:t> </a:t>
            </a:r>
            <a:endParaRPr lang="th-TH" sz="2000" dirty="0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168275" y="6629400"/>
            <a:ext cx="4479925" cy="0"/>
          </a:xfrm>
          <a:prstGeom prst="line">
            <a:avLst/>
          </a:prstGeom>
          <a:noFill/>
          <a:ln w="57150" cmpd="thinThick">
            <a:solidFill>
              <a:srgbClr val="FA003D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457200" y="6019800"/>
            <a:ext cx="4479925" cy="0"/>
          </a:xfrm>
          <a:prstGeom prst="line">
            <a:avLst/>
          </a:prstGeom>
          <a:noFill/>
          <a:ln w="57150" cmpd="thinThick">
            <a:solidFill>
              <a:srgbClr val="FA003D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953000" y="6096000"/>
            <a:ext cx="1905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h-TH" sz="2900" b="1" dirty="0">
                <a:solidFill>
                  <a:schemeClr val="bg2"/>
                </a:solidFill>
                <a:latin typeface="Angsana New" pitchFamily="18" charset="-34"/>
              </a:rPr>
              <a:t>ไม่มีส่วน</a:t>
            </a:r>
            <a:r>
              <a:rPr lang="th-TH" sz="2900" b="1" dirty="0" smtClean="0">
                <a:solidFill>
                  <a:schemeClr val="bg2"/>
                </a:solidFill>
                <a:latin typeface="Angsana New" pitchFamily="18" charset="-34"/>
              </a:rPr>
              <a:t>ร่วม</a:t>
            </a:r>
            <a:endParaRPr lang="en-US" sz="2900" b="1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838200" y="4175125"/>
            <a:ext cx="7848600" cy="184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46800" r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dirty="0">
                <a:latin typeface="Angsana New" pitchFamily="18" charset="-34"/>
              </a:rPr>
              <a:t>                                                             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5. </a:t>
            </a:r>
            <a:r>
              <a:rPr lang="th-TH" dirty="0">
                <a:latin typeface="Angsana New" pitchFamily="18" charset="-34"/>
              </a:rPr>
              <a:t>ร่วมประชาสัมพันธ์ทางการเมือง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เช่น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การสวมเสื้อหรือติด</a:t>
            </a:r>
            <a:r>
              <a:rPr lang="th-TH" dirty="0" err="1">
                <a:latin typeface="Angsana New" pitchFamily="18" charset="-34"/>
              </a:rPr>
              <a:t>สติกเกอร์</a:t>
            </a:r>
            <a:r>
              <a:rPr lang="th-TH" dirty="0">
                <a:latin typeface="Angsana New" pitchFamily="18" charset="-34"/>
              </a:rPr>
              <a:t>ที่รถยนต์</a:t>
            </a:r>
            <a:r>
              <a:rPr lang="en-US" dirty="0">
                <a:latin typeface="Angsana New" pitchFamily="18" charset="-34"/>
              </a:rPr>
              <a:t>  </a:t>
            </a:r>
            <a:r>
              <a:rPr lang="th-TH" dirty="0">
                <a:latin typeface="Angsana New" pitchFamily="18" charset="-34"/>
              </a:rPr>
              <a:t>                                                           </a:t>
            </a:r>
            <a:r>
              <a:rPr lang="en-US" dirty="0">
                <a:latin typeface="Angsana New" pitchFamily="18" charset="-34"/>
              </a:rPr>
              <a:t>4. </a:t>
            </a:r>
            <a:r>
              <a:rPr lang="th-TH" dirty="0">
                <a:latin typeface="Angsana New" pitchFamily="18" charset="-34"/>
              </a:rPr>
              <a:t>พยายามพูดเชิญชวนให้ผู้อื่นไปเลือกผู้ที่ตนสนับสนุน                                                   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3. </a:t>
            </a:r>
            <a:r>
              <a:rPr lang="th-TH" dirty="0">
                <a:latin typeface="Angsana New" pitchFamily="18" charset="-34"/>
              </a:rPr>
              <a:t>เป็นผู้เปิดประเด็นพูดคุยเรื่องการเมือง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ให้ความรู้ผู้อื่น                                      </a:t>
            </a:r>
            <a:r>
              <a:rPr lang="en-US" dirty="0">
                <a:latin typeface="Angsana New" pitchFamily="18" charset="-34"/>
              </a:rPr>
              <a:t>     </a:t>
            </a:r>
            <a:r>
              <a:rPr lang="th-TH" dirty="0">
                <a:latin typeface="Angsana New" pitchFamily="18" charset="-34"/>
              </a:rPr>
              <a:t>                                                                   </a:t>
            </a:r>
            <a:r>
              <a:rPr lang="en-US" dirty="0">
                <a:latin typeface="Angsana New" pitchFamily="18" charset="-34"/>
              </a:rPr>
              <a:t>2. </a:t>
            </a:r>
            <a:r>
              <a:rPr lang="th-TH" dirty="0">
                <a:latin typeface="Angsana New" pitchFamily="18" charset="-34"/>
              </a:rPr>
              <a:t>ไปเลือกตั้ง                                                                                           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1. </a:t>
            </a:r>
            <a:r>
              <a:rPr lang="th-TH" dirty="0">
                <a:latin typeface="Angsana New" pitchFamily="18" charset="-34"/>
              </a:rPr>
              <a:t>แสดงตนเป็นผู้สนใจทางการเมืองเช่นร่วมพูดคุยเรื่องการเมือง</a:t>
            </a:r>
            <a:r>
              <a:rPr lang="en-US" dirty="0">
                <a:latin typeface="Angsana New" pitchFamily="18" charset="-34"/>
              </a:rPr>
              <a:t> 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5638800" y="5029200"/>
            <a:ext cx="3124200" cy="533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h-TH" sz="2900" b="1" dirty="0">
                <a:solidFill>
                  <a:schemeClr val="bg2"/>
                </a:solidFill>
                <a:latin typeface="Angsana New" pitchFamily="18" charset="-34"/>
              </a:rPr>
              <a:t>สนใจและมีส่วนร่วม</a:t>
            </a:r>
            <a:r>
              <a:rPr lang="th-TH" sz="2900" b="1" dirty="0" smtClean="0">
                <a:solidFill>
                  <a:schemeClr val="bg2"/>
                </a:solidFill>
                <a:latin typeface="Angsana New" pitchFamily="18" charset="-34"/>
              </a:rPr>
              <a:t>น้อย</a:t>
            </a:r>
            <a:endParaRPr lang="en-US" sz="2900" b="1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914400" y="4343400"/>
            <a:ext cx="6324600" cy="0"/>
          </a:xfrm>
          <a:prstGeom prst="line">
            <a:avLst/>
          </a:prstGeom>
          <a:noFill/>
          <a:ln w="57150" cmpd="thinThick">
            <a:solidFill>
              <a:srgbClr val="FA003D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 rot="1489056">
            <a:off x="609600" y="2590800"/>
            <a:ext cx="373063" cy="2252663"/>
          </a:xfrm>
          <a:prstGeom prst="upArrow">
            <a:avLst>
              <a:gd name="adj1" fmla="val 50000"/>
              <a:gd name="adj2" fmla="val 150957"/>
            </a:avLst>
          </a:prstGeom>
          <a:solidFill>
            <a:srgbClr val="33CCCC"/>
          </a:solidFill>
          <a:ln w="57150" cmpd="thinThick">
            <a:solidFill>
              <a:srgbClr val="FA003D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1600200" y="2133600"/>
            <a:ext cx="6172200" cy="2136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                                               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10. </a:t>
            </a:r>
            <a:r>
              <a:rPr lang="th-TH" dirty="0">
                <a:latin typeface="Angsana New" pitchFamily="18" charset="-34"/>
              </a:rPr>
              <a:t>สมัครเป็นสมาชิกพรรคการเมือง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9. </a:t>
            </a:r>
            <a:r>
              <a:rPr lang="th-TH" dirty="0">
                <a:latin typeface="Angsana New" pitchFamily="18" charset="-34"/>
              </a:rPr>
              <a:t>ช่วยรณรงค์หาเสียง                       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8.  </a:t>
            </a:r>
            <a:r>
              <a:rPr lang="th-TH" dirty="0">
                <a:latin typeface="Angsana New" pitchFamily="18" charset="-34"/>
              </a:rPr>
              <a:t>ร่วมการประชุม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ฟังการหาเสียง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แนะนำตัว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หรือการชุมนุมทางการเมือง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/>
              <a:t>  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                                                               </a:t>
            </a:r>
            <a:r>
              <a:rPr lang="en-US" dirty="0">
                <a:latin typeface="Angsana New" pitchFamily="18" charset="-34"/>
              </a:rPr>
              <a:t>7. </a:t>
            </a:r>
            <a:r>
              <a:rPr lang="th-TH" dirty="0">
                <a:latin typeface="Angsana New" pitchFamily="18" charset="-34"/>
              </a:rPr>
              <a:t>บริจาคเงิน</a:t>
            </a:r>
            <a:r>
              <a:rPr lang="en-US" dirty="0">
                <a:latin typeface="Angsana New" pitchFamily="18" charset="-34"/>
              </a:rPr>
              <a:t>/</a:t>
            </a:r>
            <a:r>
              <a:rPr lang="th-TH" dirty="0">
                <a:latin typeface="Angsana New" pitchFamily="18" charset="-34"/>
              </a:rPr>
              <a:t>สิ่งของช่วยเหลือพรรคการเมืองหรือผู้สมัครรับเลือกตั้ง</a:t>
            </a:r>
            <a:r>
              <a:rPr lang="en-US" dirty="0">
                <a:cs typeface="Times New Roman" pitchFamily="18" charset="0"/>
              </a:rPr>
              <a:t> 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                           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6. </a:t>
            </a:r>
            <a:r>
              <a:rPr lang="th-TH" dirty="0">
                <a:latin typeface="Angsana New" pitchFamily="18" charset="-34"/>
              </a:rPr>
              <a:t>ติดต่อกับเจ้าหน้าที่ของรัฐหรือผู้นำทางการเมือง</a:t>
            </a:r>
            <a:r>
              <a:rPr lang="en-US" dirty="0">
                <a:cs typeface="Times New Roman" pitchFamily="18" charset="0"/>
              </a:rPr>
              <a:t> </a:t>
            </a:r>
            <a:endParaRPr lang="th-TH" dirty="0">
              <a:cs typeface="Times New Roman" pitchFamily="18" charset="0"/>
            </a:endParaRPr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1371600" y="2362200"/>
            <a:ext cx="6324600" cy="0"/>
          </a:xfrm>
          <a:prstGeom prst="line">
            <a:avLst/>
          </a:prstGeom>
          <a:noFill/>
          <a:ln w="57150" cmpd="thinThick">
            <a:solidFill>
              <a:srgbClr val="FA003D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7620000" y="2438400"/>
            <a:ext cx="1295400" cy="1981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h-TH" sz="2900" b="1" dirty="0">
                <a:solidFill>
                  <a:schemeClr val="bg2"/>
                </a:solidFill>
                <a:latin typeface="Angsana New" pitchFamily="18" charset="-34"/>
              </a:rPr>
              <a:t>สนใจและ</a:t>
            </a:r>
          </a:p>
          <a:p>
            <a:pPr eaLnBrk="0" hangingPunct="0"/>
            <a:r>
              <a:rPr lang="th-TH" sz="2900" b="1" dirty="0">
                <a:solidFill>
                  <a:schemeClr val="bg2"/>
                </a:solidFill>
                <a:latin typeface="Angsana New" pitchFamily="18" charset="-34"/>
              </a:rPr>
              <a:t>มีส่วนร่วมปานกลาง </a:t>
            </a:r>
            <a:endParaRPr lang="en-US" sz="2900" b="1" u="sng" dirty="0">
              <a:solidFill>
                <a:schemeClr val="bg2"/>
              </a:solidFill>
              <a:latin typeface="Angsana New" pitchFamily="18" charset="-34"/>
            </a:endParaRPr>
          </a:p>
          <a:p>
            <a:pPr eaLnBrk="0" hangingPunct="0"/>
            <a:endParaRPr lang="en-US" sz="320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2057400" y="809625"/>
            <a:ext cx="59436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ngsana New" pitchFamily="18" charset="-34"/>
              </a:rPr>
              <a:t>14. </a:t>
            </a:r>
            <a:r>
              <a:rPr lang="th-TH" dirty="0">
                <a:latin typeface="Angsana New" pitchFamily="18" charset="-34"/>
              </a:rPr>
              <a:t>ร่วมดำเนินกิจกรรมสาธารณะ</a:t>
            </a:r>
            <a:r>
              <a:rPr lang="en-US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และดูแลกิจกรรมของพรรคการเมือง                                            </a:t>
            </a:r>
            <a:r>
              <a:rPr lang="en-US" dirty="0">
                <a:latin typeface="Angsana New" pitchFamily="18" charset="-34"/>
              </a:rPr>
              <a:t>13. </a:t>
            </a:r>
            <a:r>
              <a:rPr lang="th-TH" dirty="0">
                <a:latin typeface="Angsana New" pitchFamily="18" charset="-34"/>
              </a:rPr>
              <a:t>เป็นผู้สมัครรับเลือกตั้งในนามพรรคการเมือง                               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12. </a:t>
            </a:r>
            <a:r>
              <a:rPr lang="th-TH" dirty="0">
                <a:latin typeface="Angsana New" pitchFamily="18" charset="-34"/>
              </a:rPr>
              <a:t>ดำเนินกิจกรรมหาเงินเข้าพรรคการเมือง                                                                                    </a:t>
            </a:r>
            <a:r>
              <a:rPr lang="en-US" dirty="0">
                <a:latin typeface="Angsana New" pitchFamily="18" charset="-34"/>
              </a:rPr>
              <a:t>11. </a:t>
            </a:r>
            <a:r>
              <a:rPr lang="th-TH" dirty="0">
                <a:latin typeface="Angsana New" pitchFamily="18" charset="-34"/>
              </a:rPr>
              <a:t>ร่วมกิจกรรมของพรรคเช่นเข้าร่วมประชุม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7848600" y="685800"/>
            <a:ext cx="1295400" cy="1447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h-TH" sz="2900" b="1" dirty="0">
                <a:solidFill>
                  <a:schemeClr val="bg2"/>
                </a:solidFill>
                <a:latin typeface="Angsana New" pitchFamily="18" charset="-34"/>
              </a:rPr>
              <a:t>สนใจและมีส่วนร่วมมาก </a:t>
            </a:r>
            <a:endParaRPr lang="en-US" sz="320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44463"/>
            <a:ext cx="7772400" cy="701675"/>
          </a:xfrm>
        </p:spPr>
        <p:txBody>
          <a:bodyPr/>
          <a:lstStyle/>
          <a:p>
            <a:pPr algn="l"/>
            <a:r>
              <a:rPr lang="th-TH" sz="4000" b="1" dirty="0">
                <a:latin typeface="Angsana New" pitchFamily="18" charset="-34"/>
              </a:rPr>
              <a:t>ลำดับขั้นของการมีส่วนร่วมทางการ</a:t>
            </a:r>
            <a:r>
              <a:rPr lang="th-TH" sz="4000" b="1" dirty="0" smtClean="0">
                <a:latin typeface="Angsana New" pitchFamily="18" charset="-34"/>
              </a:rPr>
              <a:t>เมือง</a:t>
            </a:r>
            <a:r>
              <a:rPr lang="en-US" sz="4000" dirty="0" smtClean="0"/>
              <a:t> </a:t>
            </a:r>
            <a:endParaRPr lang="th-TH" sz="4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Roth </a:t>
            </a:r>
            <a:r>
              <a:rPr lang="th-TH" sz="4400" b="1" dirty="0">
                <a:solidFill>
                  <a:srgbClr val="FFFF00"/>
                </a:solidFill>
              </a:rPr>
              <a:t>และ </a:t>
            </a:r>
            <a:r>
              <a:rPr lang="en-US" sz="4400" b="1" dirty="0">
                <a:solidFill>
                  <a:srgbClr val="FFFF00"/>
                </a:solidFill>
              </a:rPr>
              <a:t>Wilson </a:t>
            </a:r>
            <a:r>
              <a:rPr lang="th-TH" sz="4400" b="1" dirty="0">
                <a:solidFill>
                  <a:srgbClr val="FFFF00"/>
                </a:solidFill>
              </a:rPr>
              <a:t>(1980) ได้แบ่งการมีส่วนร่วมทางการเมืองออกเป็น 3 ระดับ </a:t>
            </a:r>
            <a:r>
              <a:rPr lang="th-TH" sz="4400" b="1" dirty="0" smtClean="0">
                <a:solidFill>
                  <a:srgbClr val="FFFF00"/>
                </a:solidFill>
              </a:rPr>
              <a:t>คือ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86800" cy="4893647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800" b="1" u="sng" dirty="0" smtClean="0"/>
              <a:t>(1) ระดับ</a:t>
            </a:r>
            <a:r>
              <a:rPr lang="th-TH" sz="4800" b="1" u="sng" dirty="0"/>
              <a:t>ต่ำ หรือกลุ่มผู้ดู </a:t>
            </a:r>
            <a:r>
              <a:rPr lang="th-TH" sz="4800" dirty="0"/>
              <a:t>(</a:t>
            </a:r>
            <a:r>
              <a:rPr lang="en-US" sz="4800" dirty="0"/>
              <a:t>Onlookers</a:t>
            </a:r>
            <a:r>
              <a:rPr lang="th-TH" sz="4800" dirty="0"/>
              <a:t>) </a:t>
            </a:r>
            <a:r>
              <a:rPr lang="th-TH" sz="4800" dirty="0" smtClean="0"/>
              <a:t>ได้แก่</a:t>
            </a:r>
          </a:p>
          <a:p>
            <a:pPr>
              <a:buFont typeface="Wingdings" pitchFamily="2" charset="2"/>
              <a:buChar char="§"/>
            </a:pPr>
            <a:r>
              <a:rPr lang="th-TH" sz="4400" dirty="0" smtClean="0"/>
              <a:t>สนใจต่อข่าวสาร และการเปลี่ยนแปลงทางการเมือง </a:t>
            </a:r>
          </a:p>
          <a:p>
            <a:pPr>
              <a:buFont typeface="Wingdings" pitchFamily="2" charset="2"/>
              <a:buChar char="§"/>
            </a:pPr>
            <a:r>
              <a:rPr lang="th-TH" sz="4400" dirty="0" smtClean="0"/>
              <a:t>ถกเถียงปัญหาทางการเมือง </a:t>
            </a:r>
          </a:p>
          <a:p>
            <a:pPr>
              <a:buFont typeface="Wingdings" pitchFamily="2" charset="2"/>
              <a:buChar char="§"/>
            </a:pPr>
            <a:r>
              <a:rPr lang="th-TH" sz="4400" dirty="0" smtClean="0"/>
              <a:t>ไปใช้สิทธิออกเสียงเลือกตั้ง </a:t>
            </a:r>
          </a:p>
          <a:p>
            <a:pPr>
              <a:buFont typeface="Wingdings" pitchFamily="2" charset="2"/>
              <a:buChar char="§"/>
            </a:pPr>
            <a:r>
              <a:rPr lang="th-TH" sz="4400" dirty="0" smtClean="0"/>
              <a:t>พยายามชักจูงให้ผู้อื่นเห็นด้วยกับจุดยืนทางการเมืองของตน เป็นสมาชิกกลุ่มผลประโยชน์และการร่วมชุมนุมทางการเมือง</a:t>
            </a:r>
            <a:endParaRPr lang="th-TH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170955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86800" cy="5262979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(2) </a:t>
            </a:r>
            <a:r>
              <a:rPr lang="th-TH" sz="4800" b="1" dirty="0">
                <a:solidFill>
                  <a:srgbClr val="FFFF00"/>
                </a:solidFill>
              </a:rPr>
              <a:t>ระดับกลางหรือระดับผู้มีส่วนร่วม </a:t>
            </a:r>
            <a:r>
              <a:rPr lang="en-US" sz="4800" b="1" dirty="0">
                <a:solidFill>
                  <a:srgbClr val="FFFF00"/>
                </a:solidFill>
              </a:rPr>
              <a:t>(Participants) </a:t>
            </a:r>
            <a:r>
              <a:rPr lang="th-TH" sz="4800" b="1" dirty="0">
                <a:solidFill>
                  <a:srgbClr val="FFFF00"/>
                </a:solidFill>
              </a:rPr>
              <a:t>ได้แก่ </a:t>
            </a:r>
            <a:endParaRPr lang="th-TH" sz="4800" b="1" dirty="0" smtClean="0">
              <a:solidFill>
                <a:srgbClr val="FFFF00"/>
              </a:solidFill>
            </a:endParaRPr>
          </a:p>
          <a:p>
            <a:r>
              <a:rPr lang="th-TH" sz="4800" dirty="0" smtClean="0"/>
              <a:t>มี</a:t>
            </a:r>
            <a:r>
              <a:rPr lang="th-TH" sz="4800" dirty="0"/>
              <a:t>ส่วนร่วมในโครงการของชุมชน </a:t>
            </a:r>
            <a:endParaRPr lang="th-TH" sz="4800" dirty="0" smtClean="0"/>
          </a:p>
          <a:p>
            <a:r>
              <a:rPr lang="th-TH" sz="4800" dirty="0" smtClean="0"/>
              <a:t>มี</a:t>
            </a:r>
            <a:r>
              <a:rPr lang="th-TH" sz="4800" dirty="0"/>
              <a:t>ส่วนร่วมอย่างแข็งขันในกิจกรรมของกลุ่มผลประโยชน์ </a:t>
            </a:r>
            <a:endParaRPr lang="th-TH" sz="4800" dirty="0" smtClean="0"/>
          </a:p>
          <a:p>
            <a:r>
              <a:rPr lang="th-TH" sz="4800" dirty="0" smtClean="0"/>
              <a:t>เป็น</a:t>
            </a:r>
            <a:r>
              <a:rPr lang="th-TH" sz="4800" dirty="0"/>
              <a:t>สมาชิกพรรคการเมืองที่มีส่วนร่วมในกิจกรรมของพรรคการเมือง </a:t>
            </a:r>
            <a:r>
              <a:rPr lang="th-TH" sz="4800" dirty="0" smtClean="0"/>
              <a:t>เช่น ช่วย</a:t>
            </a:r>
            <a:r>
              <a:rPr lang="th-TH" sz="4800" dirty="0"/>
              <a:t>รณรงค์หาเสียงเลือกตั้ง </a:t>
            </a:r>
            <a:endParaRPr lang="th-TH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631154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86800" cy="5262979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(3) </a:t>
            </a:r>
            <a:r>
              <a:rPr lang="th-TH" sz="4800" b="1" dirty="0">
                <a:solidFill>
                  <a:srgbClr val="FFFF00"/>
                </a:solidFill>
              </a:rPr>
              <a:t>ระดับสูงหรือระดับนักกิจกรรม </a:t>
            </a:r>
            <a:r>
              <a:rPr lang="en-US" sz="4800" b="1" dirty="0">
                <a:solidFill>
                  <a:srgbClr val="FFFF00"/>
                </a:solidFill>
              </a:rPr>
              <a:t>(Activists) </a:t>
            </a:r>
            <a:r>
              <a:rPr lang="th-TH" sz="4800" b="1" dirty="0">
                <a:solidFill>
                  <a:srgbClr val="FFFF00"/>
                </a:solidFill>
              </a:rPr>
              <a:t>ได้แก่ </a:t>
            </a:r>
            <a:endParaRPr lang="th-TH" sz="4800" b="1" dirty="0" smtClean="0">
              <a:solidFill>
                <a:srgbClr val="FFFF00"/>
              </a:solidFill>
            </a:endParaRPr>
          </a:p>
          <a:p>
            <a:r>
              <a:rPr lang="th-TH" sz="4800" dirty="0" smtClean="0"/>
              <a:t>เป็น</a:t>
            </a:r>
            <a:r>
              <a:rPr lang="th-TH" sz="4800" dirty="0"/>
              <a:t>ผู้นำกลุ่มผลประโยชน์ </a:t>
            </a:r>
            <a:endParaRPr lang="th-TH" sz="4800" dirty="0" smtClean="0"/>
          </a:p>
          <a:p>
            <a:r>
              <a:rPr lang="th-TH" sz="4800" dirty="0" smtClean="0"/>
              <a:t>มี</a:t>
            </a:r>
            <a:r>
              <a:rPr lang="th-TH" sz="4800" dirty="0"/>
              <a:t>ตำแหน่งและทำงานเต็มเวลาให้แก่พรรคการเมือง </a:t>
            </a:r>
          </a:p>
          <a:p>
            <a:r>
              <a:rPr lang="th-TH" sz="4800" dirty="0" smtClean="0"/>
              <a:t>ได้รับ</a:t>
            </a:r>
            <a:r>
              <a:rPr lang="th-TH" sz="4800" dirty="0"/>
              <a:t>เสนอชื่อให้เข้าแข่งขันเพื่อชิงตำแหน่งทางการเมือง </a:t>
            </a:r>
          </a:p>
          <a:p>
            <a:r>
              <a:rPr lang="th-TH" sz="4800" dirty="0" smtClean="0"/>
              <a:t>ได้รับ</a:t>
            </a:r>
            <a:r>
              <a:rPr lang="th-TH" sz="4800" dirty="0"/>
              <a:t>ตำแหน่งทางการเมือง</a:t>
            </a:r>
            <a:endParaRPr lang="th-TH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50509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457200" y="152400"/>
            <a:ext cx="8153400" cy="6096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h-TH" sz="4400" b="1" dirty="0">
                <a:solidFill>
                  <a:srgbClr val="C00000"/>
                </a:solidFill>
              </a:rPr>
              <a:t>อย่างไร</a:t>
            </a:r>
            <a:r>
              <a:rPr lang="th-TH" sz="4400" b="1" dirty="0" smtClean="0">
                <a:solidFill>
                  <a:srgbClr val="C00000"/>
                </a:solidFill>
              </a:rPr>
              <a:t>ก็ตาม ...</a:t>
            </a:r>
          </a:p>
          <a:p>
            <a:pPr eaLnBrk="0" hangingPunct="0"/>
            <a:r>
              <a:rPr lang="th-TH" sz="4400" b="1" dirty="0" smtClean="0">
                <a:solidFill>
                  <a:srgbClr val="FF0000"/>
                </a:solidFill>
              </a:rPr>
              <a:t>ใน</a:t>
            </a:r>
            <a:r>
              <a:rPr lang="th-TH" sz="4400" b="1" dirty="0">
                <a:solidFill>
                  <a:srgbClr val="FF0000"/>
                </a:solidFill>
              </a:rPr>
              <a:t>ระบบการเมืองใหม่ </a:t>
            </a:r>
            <a:r>
              <a:rPr lang="en-US" sz="4400" b="1" dirty="0">
                <a:solidFill>
                  <a:srgbClr val="FF0000"/>
                </a:solidFill>
              </a:rPr>
              <a:t>(New Politics) </a:t>
            </a:r>
            <a:r>
              <a:rPr lang="th-TH" sz="4400" b="1" dirty="0">
                <a:solidFill>
                  <a:srgbClr val="FF0000"/>
                </a:solidFill>
              </a:rPr>
              <a:t>มีรูปแบบของการมีส่วนร่วมทางการเมืองที่ชอบ</a:t>
            </a:r>
            <a:r>
              <a:rPr lang="th-TH" sz="4400" b="1" dirty="0" smtClean="0">
                <a:solidFill>
                  <a:srgbClr val="FF0000"/>
                </a:solidFill>
              </a:rPr>
              <a:t>ธรรมอีก</a:t>
            </a:r>
            <a:r>
              <a:rPr lang="th-TH" sz="4400" b="1" dirty="0">
                <a:solidFill>
                  <a:srgbClr val="FF0000"/>
                </a:solidFill>
              </a:rPr>
              <a:t>ประเภทหนึ่งของประชาชนในประเทศ</a:t>
            </a:r>
            <a:r>
              <a:rPr lang="th-TH" sz="4400" b="1" dirty="0" smtClean="0">
                <a:solidFill>
                  <a:srgbClr val="FF0000"/>
                </a:solidFill>
              </a:rPr>
              <a:t>ประชาธิปไตย </a:t>
            </a:r>
            <a:r>
              <a:rPr lang="th-TH" sz="4400" b="1" dirty="0">
                <a:solidFill>
                  <a:srgbClr val="FF0000"/>
                </a:solidFill>
              </a:rPr>
              <a:t>ได้แก่ </a:t>
            </a:r>
            <a:endParaRPr lang="th-TH" sz="4400" b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th-TH" sz="4400" b="1" dirty="0" smtClean="0">
                <a:solidFill>
                  <a:schemeClr val="bg2"/>
                </a:solidFill>
              </a:rPr>
              <a:t>การ</a:t>
            </a:r>
            <a:r>
              <a:rPr lang="th-TH" sz="4400" b="1" dirty="0">
                <a:solidFill>
                  <a:schemeClr val="bg2"/>
                </a:solidFill>
              </a:rPr>
              <a:t>เดินขบวน และการประท้วงในรูปแบบต่างๆ </a:t>
            </a:r>
            <a:endParaRPr lang="th-TH" sz="4400" b="1" dirty="0" smtClean="0">
              <a:solidFill>
                <a:schemeClr val="bg2"/>
              </a:solidFill>
            </a:endParaRPr>
          </a:p>
          <a:p>
            <a:pPr eaLnBrk="0" hangingPunct="0"/>
            <a:r>
              <a:rPr lang="th-TH" sz="4400" b="1" dirty="0" smtClean="0">
                <a:solidFill>
                  <a:schemeClr val="bg2"/>
                </a:solidFill>
              </a:rPr>
              <a:t>ซึ่ง</a:t>
            </a:r>
            <a:r>
              <a:rPr lang="th-TH" sz="4400" b="1" dirty="0">
                <a:solidFill>
                  <a:schemeClr val="bg2"/>
                </a:solidFill>
              </a:rPr>
              <a:t>ส่วนใหญ่มีลักษณะสันติวิธี เช่น </a:t>
            </a:r>
            <a:endParaRPr lang="th-TH" sz="4400" b="1" dirty="0" smtClean="0">
              <a:solidFill>
                <a:schemeClr val="bg2"/>
              </a:solidFill>
            </a:endParaRPr>
          </a:p>
          <a:p>
            <a:pPr eaLnBrk="0" hangingPunct="0"/>
            <a:r>
              <a:rPr lang="th-TH" sz="4400" b="1" dirty="0" smtClean="0">
                <a:solidFill>
                  <a:schemeClr val="bg2"/>
                </a:solidFill>
              </a:rPr>
              <a:t>การ</a:t>
            </a:r>
            <a:r>
              <a:rPr lang="th-TH" sz="4400" b="1" dirty="0">
                <a:solidFill>
                  <a:schemeClr val="bg2"/>
                </a:solidFill>
              </a:rPr>
              <a:t>พิทักษ์สิ่งแวดล้อมและทรัพยากรธรรมชาติ </a:t>
            </a:r>
            <a:endParaRPr lang="th-TH" sz="4400" b="1" dirty="0" smtClean="0">
              <a:solidFill>
                <a:schemeClr val="bg2"/>
              </a:solidFill>
            </a:endParaRPr>
          </a:p>
          <a:p>
            <a:pPr eaLnBrk="0" hangingPunct="0"/>
            <a:r>
              <a:rPr lang="th-TH" sz="4400" b="1" dirty="0" smtClean="0">
                <a:solidFill>
                  <a:schemeClr val="bg2"/>
                </a:solidFill>
              </a:rPr>
              <a:t>และ</a:t>
            </a:r>
            <a:r>
              <a:rPr lang="th-TH" sz="4400" b="1" dirty="0">
                <a:solidFill>
                  <a:schemeClr val="bg2"/>
                </a:solidFill>
              </a:rPr>
              <a:t>การต่อสู้เพื่อสิทธิสตรี เป็นต้น </a:t>
            </a:r>
            <a:endParaRPr lang="en-US" sz="4400" b="1" dirty="0">
              <a:solidFill>
                <a:schemeClr val="bg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228600" y="152400"/>
            <a:ext cx="8763000" cy="60960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 b="1" dirty="0" smtClean="0">
                <a:solidFill>
                  <a:srgbClr val="C00000"/>
                </a:solidFill>
              </a:rPr>
              <a:t>Hague</a:t>
            </a:r>
            <a:r>
              <a:rPr lang="th-TH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(1992)</a:t>
            </a:r>
            <a:r>
              <a:rPr lang="th-TH" sz="4400" b="1" dirty="0" smtClean="0">
                <a:solidFill>
                  <a:srgbClr val="C00000"/>
                </a:solidFill>
              </a:rPr>
              <a:t> </a:t>
            </a:r>
            <a:r>
              <a:rPr lang="th-TH" sz="4400" b="1" dirty="0">
                <a:solidFill>
                  <a:srgbClr val="C00000"/>
                </a:solidFill>
              </a:rPr>
              <a:t>ได้แบ่งการเมืองเป็นสามรูปแบบ คือ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(1) </a:t>
            </a:r>
            <a:r>
              <a:rPr lang="th-TH" sz="4400" b="1" dirty="0">
                <a:solidFill>
                  <a:schemeClr val="accent2">
                    <a:lumMod val="50000"/>
                  </a:schemeClr>
                </a:solidFill>
              </a:rPr>
              <a:t>การเมืองแบบเก่า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(Old Politics) 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</a:rPr>
              <a:t>คือ</a:t>
            </a:r>
          </a:p>
          <a:p>
            <a:pPr eaLnBrk="0" hangingPunct="0"/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</a:rPr>
              <a:t>การ</a:t>
            </a:r>
            <a:r>
              <a:rPr lang="th-TH" sz="4400" b="1" dirty="0">
                <a:solidFill>
                  <a:schemeClr val="accent2">
                    <a:lumMod val="50000"/>
                  </a:schemeClr>
                </a:solidFill>
              </a:rPr>
              <a:t>มีส่วนร่วม</a:t>
            </a:r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</a:rPr>
              <a:t>แบบประเพณีนิยม </a:t>
            </a:r>
            <a:r>
              <a:rPr lang="th-TH" sz="4400" b="1" dirty="0" smtClean="0">
                <a:solidFill>
                  <a:srgbClr val="C00000"/>
                </a:solidFill>
              </a:rPr>
              <a:t>ได้แก่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h-TH" sz="4400" b="1" dirty="0">
                <a:solidFill>
                  <a:srgbClr val="C00000"/>
                </a:solidFill>
              </a:rPr>
              <a:t>	</a:t>
            </a:r>
            <a:r>
              <a:rPr lang="th-TH" sz="4400" b="1" dirty="0" smtClean="0">
                <a:solidFill>
                  <a:srgbClr val="7030A0"/>
                </a:solidFill>
              </a:rPr>
              <a:t>การ</a:t>
            </a:r>
            <a:r>
              <a:rPr lang="th-TH" sz="4400" b="1" dirty="0">
                <a:solidFill>
                  <a:srgbClr val="7030A0"/>
                </a:solidFill>
              </a:rPr>
              <a:t>ถกเถียงปัญหาการเมือง </a:t>
            </a:r>
            <a:endParaRPr lang="th-TH" sz="4400" b="1" dirty="0" smtClean="0">
              <a:solidFill>
                <a:srgbClr val="7030A0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th-TH" sz="4400" b="1" dirty="0">
                <a:solidFill>
                  <a:srgbClr val="7030A0"/>
                </a:solidFill>
              </a:rPr>
              <a:t>	</a:t>
            </a:r>
            <a:r>
              <a:rPr lang="th-TH" sz="4400" b="1" dirty="0" smtClean="0">
                <a:solidFill>
                  <a:srgbClr val="7030A0"/>
                </a:solidFill>
              </a:rPr>
              <a:t>การร่วมประชุมทางการ</a:t>
            </a:r>
            <a:r>
              <a:rPr lang="th-TH" sz="4400" b="1" dirty="0">
                <a:solidFill>
                  <a:srgbClr val="7030A0"/>
                </a:solidFill>
              </a:rPr>
              <a:t>เมือง ฯลฯ </a:t>
            </a:r>
            <a:endParaRPr lang="th-TH" sz="4400" b="1" dirty="0" smtClean="0">
              <a:solidFill>
                <a:srgbClr val="7030A0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th-TH" sz="4400" b="1" dirty="0">
                <a:solidFill>
                  <a:srgbClr val="C00000"/>
                </a:solidFill>
              </a:rPr>
              <a:t>	</a:t>
            </a:r>
            <a:r>
              <a:rPr lang="th-TH" sz="4400" b="1" dirty="0" smtClean="0">
                <a:solidFill>
                  <a:srgbClr val="C00000"/>
                </a:solidFill>
              </a:rPr>
              <a:t>แต่</a:t>
            </a:r>
            <a:r>
              <a:rPr lang="th-TH" sz="4400" b="1" dirty="0">
                <a:solidFill>
                  <a:srgbClr val="C00000"/>
                </a:solidFill>
              </a:rPr>
              <a:t>ปฏิเสธการประท้วงและการ</a:t>
            </a:r>
            <a:r>
              <a:rPr lang="th-TH" sz="4400" b="1" dirty="0" smtClean="0">
                <a:solidFill>
                  <a:srgbClr val="C00000"/>
                </a:solidFill>
              </a:rPr>
              <a:t>เดินขบวน</a:t>
            </a:r>
            <a:endParaRPr lang="en-US" sz="44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228600" y="152400"/>
            <a:ext cx="8763000" cy="60960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th-TH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การเมืองแบบผสม 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(Mixed Politics) </a:t>
            </a:r>
            <a:r>
              <a:rPr lang="th-TH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ได้แก่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th-TH" sz="4400" b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กิจกรรม</a:t>
            </a:r>
            <a:r>
              <a:rPr lang="th-TH" sz="4400" b="1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th-TH" sz="4400" b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พวกนักปฏิรูปที่</a:t>
            </a:r>
            <a:r>
              <a:rPr lang="th-TH" sz="4400" b="1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อาจใช้วิธีการแบบ</a:t>
            </a:r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ประเพณี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นิยม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th-TH" sz="4400" b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และ</a:t>
            </a:r>
            <a:r>
              <a:rPr lang="th-TH" sz="4400" b="1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ในขณะเดียวกันก็อาจใช้</a:t>
            </a:r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การประท้วง</a:t>
            </a:r>
            <a:r>
              <a:rPr lang="th-TH" sz="4400" b="1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ทางกฎหมาย </a:t>
            </a:r>
            <a:endParaRPr lang="th-TH" sz="4400" b="1" dirty="0" smtClean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th-TH" sz="4400" b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และ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การไม่ให้ความ</a:t>
            </a:r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ร่วมมือ </a:t>
            </a:r>
            <a:r>
              <a:rPr lang="en-US" sz="4400" b="1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(Boycott) </a:t>
            </a:r>
            <a:endParaRPr lang="en-US" sz="4400" b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228600" y="152400"/>
            <a:ext cx="8763000" cy="6096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</a:t>
            </a: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การเมืองใหม่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(New Politics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คือ</a:t>
            </a:r>
          </a:p>
          <a:p>
            <a:pPr eaLnBrk="0" hangingPunct="0">
              <a:spcAft>
                <a:spcPts val="600"/>
              </a:spcAft>
            </a:pP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พวกนัก</a:t>
            </a: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(Activists)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ใช้</a:t>
            </a:r>
          </a:p>
          <a:p>
            <a:pPr eaLnBrk="0" hangingPunct="0">
              <a:spcAft>
                <a:spcPts val="600"/>
              </a:spcAft>
              <a:buFont typeface="Courier New" pitchFamily="49" charset="0"/>
              <a:buChar char="o"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วิธีการ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แบบประเพณี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นิยม ควบคู่กับ</a:t>
            </a:r>
          </a:p>
          <a:p>
            <a:pPr eaLnBrk="0" hangingPunct="0">
              <a:spcAft>
                <a:spcPts val="600"/>
              </a:spcAft>
              <a:buFont typeface="Courier New" pitchFamily="49" charset="0"/>
              <a:buChar char="o"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วิธีการ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ที่มิใช่แบบประเพณีนิยม 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Aft>
                <a:spcPts val="600"/>
              </a:spcAft>
              <a:buFont typeface="Courier New" pitchFamily="49" charset="0"/>
              <a:buChar char="o"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</a:t>
            </a:r>
            <a:r>
              <a:rPr lang="th-TH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ไปถึงการกระทำที่ผิดกฎหมาย </a:t>
            </a:r>
            <a:endParaRPr lang="th-TH" sz="4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Aft>
                <a:spcPts val="600"/>
              </a:spcAft>
              <a:buFont typeface="Courier New" pitchFamily="49" charset="0"/>
              <a:buChar char="o"/>
            </a:pPr>
            <a:r>
              <a:rPr lang="th-TH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เช่น </a:t>
            </a:r>
            <a:r>
              <a:rPr lang="th-TH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ปิดกั้นการจราจร เป็นต้น </a:t>
            </a:r>
            <a:endParaRPr lang="en-US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5687"/>
            <a:ext cx="8001000" cy="575542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การศึกษาเรื่องการมีส่วนร่วมทางการเมืองในปัจจุบันจึงให้ความสำคัญกับ</a:t>
            </a:r>
          </a:p>
          <a:p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การศึกษา</a:t>
            </a:r>
            <a:r>
              <a:rPr lang="th-TH" sz="36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รูปแบบ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ของการมีส่วนร่วม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(modes of participation)</a:t>
            </a:r>
            <a:endParaRPr lang="th-TH" sz="3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th-TH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มองว่าทุกกิจกรรมล้วนมีความหมายต่อการเมือง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มากกว่าการมองที่ความเข้มข้นของการมีส่วน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ร่วม</a:t>
            </a:r>
          </a:p>
          <a:p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และมุ่งตอบคำถาม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เช่น ใคร (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Who?)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(ผู้หญิง ผู้ชาย คนจน คนรวย คนรุ่นใหม่ คนรุ่นเก่า)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มีพฤติกรรมการมีส่วนร่วมอย่างไร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(How?)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และทำไม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(Why?) 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จึงเป็นเช่นนั้น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0636"/>
            <a:ext cx="8991600" cy="53399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นิยามการมีส่วนร่วมทางเมือง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Sidney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Verba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, Henry Brady, and Kay Lehman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Schlozman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(1995) </a:t>
            </a:r>
            <a:endParaRPr lang="en-US" sz="28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political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participation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= </a:t>
            </a: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§"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การทำกิจกรรมทางการเมืองของประชาชนโดยสมัครใจ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§"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โดยมีเจตนาให้เกิด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อิทธิพลต่อกิจกรรมทางการปกครอง/ของรัฐบาล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§"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ไม่ว่าจะโดยตรง เช่น การเข้าไปมีส่วนร่วมในกระบวนการกำหนดนโยบาย หรือ โดยอ้อม  เช่น การเลือกตั้ง หรือ คัดสรรตัวแทนเข้าไปกำหนดนโยบาย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60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เมื่อพูดถึง “การมีส่วนร่วมทางการเมือง </a:t>
            </a:r>
            <a:r>
              <a:rPr lang="en-US" sz="60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(political participation)</a:t>
            </a:r>
            <a:r>
              <a:rPr lang="th-TH" sz="60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ท่านนึกถึงอะไร?</a:t>
            </a:r>
          </a:p>
        </p:txBody>
      </p:sp>
    </p:spTree>
    <p:extLst>
      <p:ext uri="{BB962C8B-B14F-4D97-AF65-F5344CB8AC3E}">
        <p14:creationId xmlns:p14="http://schemas.microsoft.com/office/powerpoint/2010/main" val="4513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0636"/>
            <a:ext cx="8991600" cy="44935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นิยามการมีส่วนร่วมทางเมือง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เป็นกิจกรรมอาสาสมัคร 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“voluntary” activity = </a:t>
            </a: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ไม่ถูกใครบังคับ</a:t>
            </a:r>
            <a:r>
              <a:rPr lang="th-TH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ไม่ได้ถูกจ้าง/ซื้อ </a:t>
            </a: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แต่อาจได้รับการชดเชย/ค่าเสียโอกาสได้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เป็นกิจกรรมทางการเมือง 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“political” 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activity 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= </a:t>
            </a:r>
            <a:r>
              <a:rPr lang="th-TH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ทำการเมือง 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“doing politics” </a:t>
            </a:r>
            <a:r>
              <a:rPr lang="th-TH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มากกว่าแค่สนใจ</a:t>
            </a: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การเมือง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“being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attentive to politics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”</a:t>
            </a:r>
            <a:endParaRPr lang="th-TH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87515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5687"/>
            <a:ext cx="8001000" cy="61709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Political Participation 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จึงแตกต่างจาก</a:t>
            </a:r>
          </a:p>
          <a:p>
            <a:pPr>
              <a:spcAft>
                <a:spcPts val="1800"/>
              </a:spcAft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คำอื่นๆ เช่น 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>
              <a:spcAft>
                <a:spcPts val="180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civic engagement (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การมีส่วนร่วมในการทำกิจกรรมทางสังคม/ภาคประชาสังคม)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Political engagement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(ความเอาใจใส่ทางการเมือง)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Political culture (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วัฒนธรรมทางการเมือง)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Public participation in policy process –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ร่วมคิด ร่วมทำ ร่วมตรวจสอบ ร่วมรับผล.....</a:t>
            </a:r>
          </a:p>
        </p:txBody>
      </p:sp>
    </p:spTree>
    <p:extLst>
      <p:ext uri="{BB962C8B-B14F-4D97-AF65-F5344CB8AC3E}">
        <p14:creationId xmlns:p14="http://schemas.microsoft.com/office/powerpoint/2010/main" val="174194810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5687"/>
            <a:ext cx="8001000" cy="50937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ปัจจัยที่มีผลต่อการมีส่วนร่วมทางเมือง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ปัจจัยบุคคล เช่น สถานะทางเศรษฐกิจและสังคม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ปัจจัยเชิงโครงสร้าง เช่น กลุ่ม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/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องค์กร บรรยากาศทางการเมือง กติกา ฯลฯ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ปัจจัยเชิงวัฒนธรรม เช่น ทุนทางสังคม ความไว้วางใจกันของคนในสังคม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5687"/>
            <a:ext cx="8001000" cy="470898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กิจกรรมการมีส่วนร่วมทางเมืองจึงมีหลากหลาย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การไปใช้สิทธิเลือกตั้ง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การมีส่วนร่วมในกิจกรรมที่เกี่ยวข้องกับการเลือกตั้ง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การติดต่อกับผู้มีอำนาจตัดสินใจทางการเมือง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การชุมนุมประท้วง เรียกร้องต่างๆ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149055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5687"/>
            <a:ext cx="8001000" cy="36471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h-TH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ชวนคิด</a:t>
            </a:r>
          </a:p>
          <a:p>
            <a:pPr>
              <a:spcAft>
                <a:spcPts val="1800"/>
              </a:spcAft>
            </a:pPr>
            <a:r>
              <a:rPr lang="th-TH" sz="7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การมีส่วนร่วมทางเมืองของคนไทยเป็นอย่างไร?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คนไทยไปเลือกตั้งมากขึ้น</a:t>
            </a:r>
            <a:endParaRPr lang="th-TH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569325" cy="4572000"/>
          </a:xfrm>
        </p:spPr>
        <p:txBody>
          <a:bodyPr/>
          <a:lstStyle/>
          <a:p>
            <a:pPr eaLnBrk="1" hangingPunct="1"/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ตั้งแต่การเลือกตั้งเมื่อปี 2544 ประชาชนชาวไทยออกไปใช้สิทธิเลือกตั้ง ส.ส. เฉลี่ยสูงกว่าร้อยละ 70 และมีสัดส่วนที่เพิ่มขึ้นทุกครั้งจนในการเลือกตั้งครั้งล่าสุดเมื่อวันที่ 3 กรกฎาคม 2554 มีสัดส่วนสูงถึงร้อยละ 75.03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96952"/>
            <a:ext cx="5463480" cy="330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0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66613722"/>
              </p:ext>
            </p:extLst>
          </p:nvPr>
        </p:nvGraphicFramePr>
        <p:xfrm>
          <a:off x="320551" y="147784"/>
          <a:ext cx="8643937" cy="6449568"/>
        </p:xfrm>
        <a:graphic>
          <a:graphicData uri="http://schemas.openxmlformats.org/drawingml/2006/table">
            <a:tbl>
              <a:tblPr/>
              <a:tblGrid>
                <a:gridCol w="8643937"/>
              </a:tblGrid>
              <a:tr h="6072188"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ปัจจัยที่ผู้มีสิทธิเลือกตั้งใช้ในการเลือกผู้สมัครสมาชิกสภาผู้แทนราษฎร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 ในการเลือกตั้งเมื่อวันที่ 3 กรกฎาคม 2554 </a:t>
                      </a: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หมายเหตุ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: 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( ) คะแนนเฉลี่ย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(Mean) </a:t>
                      </a:r>
                      <a:r>
                        <a:rPr kumimoji="0" lang="th-TH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จากคะแนนเต็ม 4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5 อันดับแรก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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ชื่อเสียงด้านความซื่อสัตย์ (3.48)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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ความสามารถในการแก้ไขปัญหาชุมชน (3.42)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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มีวิสัยทัศน์ และความคิดก้าวหน้า (3.40)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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ทำประโยชน์ต่อชุมชน (3.38)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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ประสบการณ์ทางการเมือง (3.20)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5 </a:t>
                      </a:r>
                      <a:r>
                        <a:rPr kumimoji="0" lang="th-TH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อันดับสุดท้าย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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ให้ของกำนัลหรือเงินแก่ท่าน (1.84)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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เพศของผู้สมัคร (1.89)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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อุดมการณ์ทางการเมืองเดียวกัน (สีเดียวกัน) (2.30)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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ฐานะทางการเงินดี (2.66)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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เป็นคนท้องถิ่นหรือเคยอยู่ในท้องถิ่นมาก่อน (2.6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6)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</a:txBody>
                  <a:tcPr marL="68024" marR="68024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00600" y="2438400"/>
            <a:ext cx="4114800" cy="10156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</a:rPr>
              <a:t>มีคุณภาพมากขึ้น ?</a:t>
            </a:r>
            <a:endParaRPr lang="th-TH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สถานการณ์...</a:t>
            </a:r>
            <a:endParaRPr lang="th-TH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280400" cy="4572000"/>
          </a:xfrm>
        </p:spPr>
        <p:txBody>
          <a:bodyPr/>
          <a:lstStyle/>
          <a:p>
            <a:pPr algn="thaiDist" eaLnBrk="1" hangingPunct="1"/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การสำรวจค่านิยมประชาธิปไตยของคนไทยพบว่า คนไทยเป็นชาติที่ให้การสนับสนุนการปกครองระบอบประชาธิปไตยสูงเป็นอันดับต้นๆ ของเอเชีย และเป็นประเทศที่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ประชาชนมากกว่าร้อยละ </a:t>
            </a:r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600" b="1" smtClean="0">
                <a:latin typeface="Angsana New" pitchFamily="18" charset="-34"/>
                <a:cs typeface="Angsana New" pitchFamily="18" charset="-34"/>
              </a:rPr>
              <a:t>0 มีความเชื่อมั่นว่าประชาชนธรรมดาสามารถมีส่วนร่วมทางการเมืองได้ </a:t>
            </a:r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ซึ่งเป็นสัดส่วนที่สูงกว่าประเทศอื่นๆ เช่น ญี่ปุ่น เกาหลีใต้ </a:t>
            </a:r>
          </a:p>
        </p:txBody>
      </p:sp>
      <p:pic>
        <p:nvPicPr>
          <p:cNvPr id="22532" name="Content Placeholder 6" descr="yellow_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221163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2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ประเด็นท้าทาย</a:t>
            </a:r>
            <a:endParaRPr lang="th-TH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569325" cy="4572000"/>
          </a:xfrm>
        </p:spPr>
        <p:txBody>
          <a:bodyPr/>
          <a:lstStyle/>
          <a:p>
            <a:pPr eaLnBrk="1" hangingPunct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รากฐานประชาธิปไตย สร้างได้ที่การปกครองท้องถิ่น </a:t>
            </a:r>
          </a:p>
          <a:p>
            <a:pPr eaLnBrk="1" hangingPunct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ประชาชนประมาณร้อยละ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24.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2 เท่านั้น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(2557)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ที่ระบุว่าเคยเข้าร่วมกับองค์กรปกครองส่วนท้องถิ่นในการวางแผนการให้บริการสาธารณะ  </a:t>
            </a:r>
          </a:p>
          <a:p>
            <a:pPr eaLnBrk="1" hangingPunct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และหากมองย้อนกลับไปในปีก่อนหน้านั้นสัดส่วนนี้ถือว่าเป็นแนวโน้มที่ลดลงค่อนข้างจะต่อเนื่อง </a:t>
            </a:r>
          </a:p>
        </p:txBody>
      </p:sp>
    </p:spTree>
    <p:extLst>
      <p:ext uri="{BB962C8B-B14F-4D97-AF65-F5344CB8AC3E}">
        <p14:creationId xmlns:p14="http://schemas.microsoft.com/office/powerpoint/2010/main" val="25248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3741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5257800"/>
            <a:ext cx="2209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C00000"/>
                </a:solidFill>
              </a:rPr>
              <a:t>คนส่วนใหญ่เคยแค่</a:t>
            </a:r>
          </a:p>
          <a:p>
            <a:pPr algn="ctr"/>
            <a:r>
              <a:rPr lang="th-TH" sz="2800" b="1" dirty="0" smtClean="0">
                <a:solidFill>
                  <a:srgbClr val="C00000"/>
                </a:solidFill>
              </a:rPr>
              <a:t>ร่วม “ใช้บริการ”</a:t>
            </a:r>
            <a:endParaRPr lang="th-TH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76200"/>
            <a:ext cx="2209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C00000"/>
                </a:solidFill>
              </a:rPr>
              <a:t>ยังดี...ที่ส่วนใหญ่ มี “ความพึงพอใจ”</a:t>
            </a:r>
            <a:endParaRPr lang="th-TH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6891"/>
            <a:ext cx="8153400" cy="5509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แต่เดิม...</a:t>
            </a:r>
          </a:p>
          <a:p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การมีส่วนร่วมทางการเมือง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= 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การมีส่วนร่วมโดยการไปใช้สิทธิเลือกตั้ง </a:t>
            </a:r>
          </a:p>
          <a:p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- ดู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Voter Turnout 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เป็นหลัก</a:t>
            </a:r>
          </a:p>
          <a:p>
            <a:endParaRPr lang="th-TH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ต่อมา...ถูกอธิบายในความหมายที่กว้างขึ้น</a:t>
            </a:r>
          </a:p>
          <a:p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- เพิ่มเติมกิจกรรมที่นอกเหนือจากการเลือกตั้งเข้ามา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เช่น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ประเด็นท้าทาย</a:t>
            </a:r>
            <a:endParaRPr lang="th-TH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569325" cy="2308225"/>
          </a:xfrm>
        </p:spPr>
        <p:txBody>
          <a:bodyPr>
            <a:normAutofit lnSpcReduction="10000"/>
          </a:bodyPr>
          <a:lstStyle/>
          <a:p>
            <a:pPr algn="thaiDist" eaLnBrk="1" hangingPunct="1"/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เทคโนโลยีที่ก้าวหน้า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ทำให้คนไทยสามารถแสดงความคิดเห็น วิพากษ์วิจารณ์ และบอกเล่าความต้องการของตนเองต่อสาธารณะและผู้เกี่ยวข้องได้สะดวกรวดเร็วกว่าในอดีตมาก</a:t>
            </a:r>
          </a:p>
          <a:p>
            <a:pPr algn="thaiDist" eaLnBrk="1" hangingPunct="1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มีตัวอย่างมากมาย เช่น </a:t>
            </a:r>
          </a:p>
          <a:p>
            <a:pPr algn="thaiDist" eaLnBrk="1" hangingPunct="1"/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4710"/>
            <a:ext cx="4629150" cy="27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5372100" cy="31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04" y="76200"/>
            <a:ext cx="4172596" cy="37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กรณีศึกษา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239000" cy="3277358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40" y="2014538"/>
            <a:ext cx="7858860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ประเด็นท้าทาย</a:t>
            </a:r>
            <a:endParaRPr lang="th-TH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523999"/>
            <a:ext cx="8569325" cy="4244975"/>
          </a:xfrm>
        </p:spPr>
        <p:txBody>
          <a:bodyPr/>
          <a:lstStyle/>
          <a:p>
            <a:pPr algn="thaiDist" eaLnBrk="1" hangingPunct="1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แต่...</a:t>
            </a:r>
          </a:p>
          <a:p>
            <a:pPr algn="thaiDist" eaLnBrk="1" hangingPunct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ผู้ใช้อินเตอร์เน็ตในประเทศไทยมากกว่าครึ่งหนึ่งใช้อินเตอร์เน็ตเพื่อเข้าถึงเว็บไซต์ประเภทบันเทิงและเกม ในขณะที่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ผู้ใช้ที่เข้าไปเยี่ยมชมเว็บไซต์ข่าวและหน่วยงานราชการมีรวมกันประมาณร้อยละ 8 เท่านั้น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5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แผนภูมิ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909" y="116632"/>
            <a:ext cx="792956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6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th-TH" b="1" dirty="0" smtClean="0"/>
              <a:t>คนไทยรับรู้ข่าวสารทางการเมืองผ่านช่องทางไหน (2559)</a:t>
            </a:r>
            <a:endParaRPr lang="th-TH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2756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3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ประเด็นท้าทาย</a:t>
            </a:r>
            <a:endParaRPr lang="th-TH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569325" cy="45720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เหตุการณ์การชุมนุมเรียกร้องของประชาชนเรือนหมื่นเรือนแสนที่เกิดขึ้นบ่อยครั้งในช่วงปี 2548 – 2557...สะท้อนความตื่นตัวทางการเมืองของคนไทย</a:t>
            </a:r>
          </a:p>
          <a:p>
            <a:pPr eaLnBrk="1" hangingPunct="1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แต่ ยังไม่มีหลักฐานที่สามารถยืนยันได้ว่าความตื่นตัวนี้คือเครื่องบ่งชี้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ความเข้มแข็งของระบอบประชาธิปไตย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ในประเทศไทย</a:t>
            </a:r>
          </a:p>
          <a:p>
            <a:pPr eaLnBrk="1" hangingPunct="1"/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9700" name="รูปภาพ 4" descr="PH200904090266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005064"/>
            <a:ext cx="4257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ตัวยึดเนื้อหา 3" descr="thailand_11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54" y="4005064"/>
            <a:ext cx="424973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304800"/>
            <a:ext cx="4724400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</a:rPr>
              <a:t>เพราะมันจบลงด้วยรัฐประหารถึง 2 ครั้ง</a:t>
            </a:r>
            <a:endParaRPr lang="th-TH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ประเด็นท้าทาย</a:t>
            </a:r>
            <a:endParaRPr lang="th-TH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196975"/>
            <a:ext cx="4468812" cy="4572000"/>
          </a:xfrm>
        </p:spPr>
        <p:txBody>
          <a:bodyPr>
            <a:normAutofit fontScale="92500" lnSpcReduction="10000"/>
          </a:bodyPr>
          <a:lstStyle/>
          <a:p>
            <a:pPr algn="thaiDist" eaLnBrk="1" hangingPunct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เหตุการณ์น้ำท่วม/ภัยพิบัติต่างๆ ทำให้เห็นในด้านหนึ่งว่า คนไทยมี </a:t>
            </a:r>
            <a:r>
              <a:rPr lang="th-TH" sz="4000" b="1" u="sng" dirty="0" smtClean="0">
                <a:latin typeface="Angsana New" pitchFamily="18" charset="-34"/>
                <a:cs typeface="Angsana New" pitchFamily="18" charset="-34"/>
              </a:rPr>
              <a:t>“จิตอาสา” </a:t>
            </a:r>
          </a:p>
          <a:p>
            <a:pPr algn="thaiDist" eaLnBrk="1" hangingPunct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แต่อีกด้านหนึ่ง ก็ยังพบว่าประชาชนจำนวนไม่น้อยยังขาดสำนึกต่อส่วนรวม และเฝ้า</a:t>
            </a:r>
            <a:r>
              <a:rPr lang="th-TH" sz="4000" b="1" u="sng" dirty="0" smtClean="0">
                <a:latin typeface="Angsana New" pitchFamily="18" charset="-34"/>
                <a:cs typeface="Angsana New" pitchFamily="18" charset="-34"/>
              </a:rPr>
              <a:t>รอรับการ “สงเคราะห์”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จากรัฐหรือประชาชนคนอื่นเพียงอย่างเดียว </a:t>
            </a:r>
          </a:p>
        </p:txBody>
      </p:sp>
      <p:pic>
        <p:nvPicPr>
          <p:cNvPr id="30724" name="Picture 3" descr="487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12875"/>
            <a:ext cx="3748088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6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570706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นักรัฐศาสตร์ไทยอีกจำนวนหนึ่ง ยังบอกอีกว่า ... ความตื่นตัวสนใจ เหล่านี้ เราสามารถคาดหวังได้จากคนเมือง / คนมีการศึกษาดี / ชนชั้นกลาง</a:t>
            </a:r>
            <a:br>
              <a:rPr lang="th-TH" dirty="0" smtClean="0">
                <a:solidFill>
                  <a:srgbClr val="FFFF00"/>
                </a:solidFill>
              </a:rPr>
            </a:br>
            <a:r>
              <a:rPr lang="th-TH" dirty="0" smtClean="0">
                <a:solidFill>
                  <a:srgbClr val="FFFF00"/>
                </a:solidFill>
              </a:rPr>
              <a:t>และปัญหาประชาธิปไตยไทย (หรือเอาแค่เรื่องการมีส่วนร่วมก็ได้) ที่ผ่านมา เป็นเพราะ</a:t>
            </a:r>
            <a:r>
              <a:rPr lang="th-TH" dirty="0" smtClean="0">
                <a:solidFill>
                  <a:srgbClr val="FF0000"/>
                </a:solidFill>
              </a:rPr>
              <a:t>คนจน/คนชนบท ที่มีการศึกษาน้อย แต่เป็นเสียงส่วนใหญ่ </a:t>
            </a:r>
            <a:r>
              <a:rPr lang="th-TH" dirty="0" smtClean="0">
                <a:solidFill>
                  <a:srgbClr val="FFFF00"/>
                </a:solidFill>
              </a:rPr>
              <a:t>ไม่มี “ความเอาใจใส่ทางการเมือง” ที่มากพอ จึงมักถูก </a:t>
            </a:r>
            <a:r>
              <a:rPr lang="th-TH" dirty="0" smtClean="0">
                <a:solidFill>
                  <a:srgbClr val="FF0000"/>
                </a:solidFill>
              </a:rPr>
              <a:t>“บังคับ เกณฑ์ จ้าง ซื้อ...ไปมีส่วนร่วมทางการเมือง”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067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00329"/>
          </a:xfrm>
          <a:solidFill>
            <a:schemeClr val="bg2"/>
          </a:solidFill>
        </p:spPr>
        <p:txBody>
          <a:bodyPr/>
          <a:lstStyle/>
          <a:p>
            <a:r>
              <a:rPr lang="th-TH" dirty="0" smtClean="0"/>
              <a:t>การมีส่วนร่วมของ คน กทม. </a:t>
            </a:r>
            <a:r>
              <a:rPr lang="en-US" dirty="0"/>
              <a:t>v</a:t>
            </a:r>
            <a:r>
              <a:rPr lang="en-US" dirty="0" smtClean="0"/>
              <a:t>s </a:t>
            </a:r>
            <a:r>
              <a:rPr lang="th-TH" dirty="0" smtClean="0"/>
              <a:t>คน </a:t>
            </a:r>
            <a:r>
              <a:rPr lang="th-TH" dirty="0" err="1" smtClean="0"/>
              <a:t>ตจว</a:t>
            </a:r>
            <a:r>
              <a:rPr lang="th-TH" dirty="0" smtClean="0"/>
              <a:t>.</a:t>
            </a:r>
            <a:br>
              <a:rPr lang="th-TH" dirty="0" smtClean="0"/>
            </a:br>
            <a:r>
              <a:rPr lang="th-TH" sz="2800" dirty="0" smtClean="0"/>
              <a:t>(ข้อมูล 2550)</a:t>
            </a:r>
            <a:endParaRPr lang="th-TH" sz="28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14348"/>
              </p:ext>
            </p:extLst>
          </p:nvPr>
        </p:nvGraphicFramePr>
        <p:xfrm>
          <a:off x="685800" y="1447800"/>
          <a:ext cx="77724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รูปแบบ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คนชนบท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คนเมือง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ไปลงคะแนนเลือกตั้ง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95.0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91.9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ติดต่อ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เจ้าหน้าที่รัฐ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55.3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54.7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เจ้าหน้าที่ระดับสูง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10.4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16.7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สมาชิกรัฐสภา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11.1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12.5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err="1" smtClean="0">
                          <a:solidFill>
                            <a:schemeClr val="bg1"/>
                          </a:solidFill>
                        </a:rPr>
                        <a:t>อปท</a:t>
                      </a:r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57.1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40.9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ชุมนุมประท้วง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3.3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</a:rPr>
                        <a:t>6.1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2046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80938"/>
            <a:ext cx="7772400" cy="1200329"/>
          </a:xfrm>
          <a:solidFill>
            <a:srgbClr val="00B0F0"/>
          </a:solidFill>
        </p:spPr>
        <p:txBody>
          <a:bodyPr/>
          <a:lstStyle/>
          <a:p>
            <a:r>
              <a:rPr lang="th-TH" sz="7200" b="1" dirty="0" smtClean="0">
                <a:solidFill>
                  <a:srgbClr val="EE02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นักปกครองยุคใหม่</a:t>
            </a:r>
            <a:endParaRPr lang="th-TH" sz="7200" b="1" dirty="0">
              <a:solidFill>
                <a:srgbClr val="EE02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505200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r>
              <a:rPr lang="th-TH" sz="6600" dirty="0" smtClean="0">
                <a:solidFill>
                  <a:srgbClr val="EE027E"/>
                </a:solidFill>
              </a:rPr>
              <a:t>ต้องเข้าใจ</a:t>
            </a:r>
          </a:p>
          <a:p>
            <a:pPr marL="0" indent="0" algn="ctr">
              <a:buNone/>
            </a:pPr>
            <a:r>
              <a:rPr lang="th-TH" sz="6600" dirty="0" smtClean="0">
                <a:solidFill>
                  <a:srgbClr val="EE027E"/>
                </a:solidFill>
              </a:rPr>
              <a:t>“ความซับซ้อน</a:t>
            </a:r>
            <a:r>
              <a:rPr lang="en-US" sz="6600" dirty="0" smtClean="0">
                <a:solidFill>
                  <a:srgbClr val="EE027E"/>
                </a:solidFill>
              </a:rPr>
              <a:t>&amp;</a:t>
            </a:r>
            <a:r>
              <a:rPr lang="th-TH" sz="6600" dirty="0" smtClean="0">
                <a:solidFill>
                  <a:srgbClr val="EE027E"/>
                </a:solidFill>
              </a:rPr>
              <a:t>หลากหลาย”</a:t>
            </a:r>
          </a:p>
          <a:p>
            <a:pPr marL="0" indent="0" algn="ctr">
              <a:buNone/>
            </a:pPr>
            <a:r>
              <a:rPr lang="th-TH" sz="6600" dirty="0" smtClean="0">
                <a:solidFill>
                  <a:srgbClr val="EE027E"/>
                </a:solidFill>
              </a:rPr>
              <a:t>ของการมีส่วนร่วมทางการเมือง</a:t>
            </a:r>
            <a:endParaRPr lang="th-TH" sz="6600" dirty="0">
              <a:solidFill>
                <a:srgbClr val="EE0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568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839200" cy="6863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/>
              <a:t>Milbrath</a:t>
            </a:r>
            <a:r>
              <a:rPr lang="en-US" sz="4400" dirty="0"/>
              <a:t> </a:t>
            </a:r>
            <a:r>
              <a:rPr lang="th-TH" sz="4400" dirty="0"/>
              <a:t>และ </a:t>
            </a:r>
            <a:r>
              <a:rPr lang="en-US" sz="4400" dirty="0" err="1"/>
              <a:t>Goel</a:t>
            </a:r>
            <a:r>
              <a:rPr lang="en-US" sz="4400" dirty="0"/>
              <a:t> (1965) </a:t>
            </a:r>
            <a:r>
              <a:rPr lang="th-TH" sz="4400" b="1" dirty="0">
                <a:solidFill>
                  <a:srgbClr val="FFFF00"/>
                </a:solidFill>
              </a:rPr>
              <a:t>อธิบายว่า </a:t>
            </a:r>
            <a:endParaRPr lang="th-TH" sz="4400" b="1" dirty="0" smtClean="0">
              <a:solidFill>
                <a:srgbClr val="FFFF00"/>
              </a:solidFill>
            </a:endParaRPr>
          </a:p>
          <a:p>
            <a:r>
              <a:rPr lang="th-TH" sz="4400" b="1" dirty="0" smtClean="0">
                <a:solidFill>
                  <a:srgbClr val="FFFF00"/>
                </a:solidFill>
              </a:rPr>
              <a:t>การ</a:t>
            </a:r>
            <a:r>
              <a:rPr lang="th-TH" sz="4400" b="1" dirty="0">
                <a:solidFill>
                  <a:srgbClr val="FFFF00"/>
                </a:solidFill>
              </a:rPr>
              <a:t>เข้ามีส่วนร่วมทางการเมือง </a:t>
            </a:r>
            <a:r>
              <a:rPr lang="th-TH" sz="4400" b="1" dirty="0" smtClean="0">
                <a:solidFill>
                  <a:srgbClr val="FFFF00"/>
                </a:solidFill>
              </a:rPr>
              <a:t>หมายถึง </a:t>
            </a:r>
          </a:p>
          <a:p>
            <a:pPr>
              <a:buFont typeface="Wingdings" pitchFamily="2" charset="2"/>
              <a:buChar char="ü"/>
            </a:pPr>
            <a:r>
              <a:rPr lang="th-TH" sz="4400" b="1" dirty="0" smtClean="0">
                <a:solidFill>
                  <a:srgbClr val="FFFF00"/>
                </a:solidFill>
              </a:rPr>
              <a:t>การ</a:t>
            </a:r>
            <a:r>
              <a:rPr lang="th-TH" sz="4400" b="1" dirty="0">
                <a:solidFill>
                  <a:srgbClr val="FFFF00"/>
                </a:solidFill>
              </a:rPr>
              <a:t>กระทำของบุคคลเพื่อพยายามมีอิทธิพลหรือสนับสนุนต่อรัฐบาลและระบบการเมือง </a:t>
            </a:r>
            <a:endParaRPr lang="th-TH" sz="4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h-TH" sz="4400" b="1" dirty="0" smtClean="0">
                <a:solidFill>
                  <a:srgbClr val="FFFF00"/>
                </a:solidFill>
              </a:rPr>
              <a:t>และ</a:t>
            </a:r>
            <a:r>
              <a:rPr lang="th-TH" sz="4400" b="1" dirty="0">
                <a:solidFill>
                  <a:srgbClr val="FFFF00"/>
                </a:solidFill>
              </a:rPr>
              <a:t>ยังรวมถึง</a:t>
            </a:r>
            <a:r>
              <a:rPr lang="th-TH" sz="4400" b="1" dirty="0">
                <a:solidFill>
                  <a:srgbClr val="FF0000"/>
                </a:solidFill>
              </a:rPr>
              <a:t>บทบาทของประชาชนในการกระทำใดๆ เพื่อมีอิทธิพลต่อผลทางการเมือง </a:t>
            </a:r>
            <a:endParaRPr lang="th-TH" sz="4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h-TH" sz="4400" b="1" dirty="0" smtClean="0">
                <a:solidFill>
                  <a:srgbClr val="FFFF00"/>
                </a:solidFill>
              </a:rPr>
              <a:t>โดย</a:t>
            </a:r>
            <a:r>
              <a:rPr lang="th-TH" sz="4400" b="1" dirty="0">
                <a:solidFill>
                  <a:srgbClr val="FFFF00"/>
                </a:solidFill>
              </a:rPr>
              <a:t>พฤติกรรมการมีส่วนร่วมทางการเมืองนั้นจะ</a:t>
            </a:r>
            <a:r>
              <a:rPr lang="th-TH" sz="4400" b="1" u="sng" dirty="0" smtClean="0">
                <a:solidFill>
                  <a:srgbClr val="FFFF00"/>
                </a:solidFill>
              </a:rPr>
              <a:t>เพิ่มตามความ</a:t>
            </a:r>
            <a:r>
              <a:rPr lang="th-TH" sz="4400" b="1" u="sng" dirty="0">
                <a:solidFill>
                  <a:srgbClr val="FFFF00"/>
                </a:solidFill>
              </a:rPr>
              <a:t>สนใจทางการเมือง</a:t>
            </a:r>
            <a:r>
              <a:rPr lang="th-TH" sz="4400" b="1" dirty="0">
                <a:solidFill>
                  <a:srgbClr val="FFFF00"/>
                </a:solidFill>
              </a:rPr>
              <a:t>ไปสู่กิจกรรมทางการเมืองที่ต้องการความสนใจและแรงจูงใจมากขึ้นเป็นลำดับ</a:t>
            </a:r>
            <a:endParaRPr lang="en-US" sz="4400" b="1" dirty="0">
              <a:solidFill>
                <a:srgbClr val="FFFF00"/>
              </a:solidFill>
            </a:endParaRPr>
          </a:p>
          <a:p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890444819"/>
              </p:ext>
            </p:extLst>
          </p:nvPr>
        </p:nvGraphicFramePr>
        <p:xfrm>
          <a:off x="899592" y="692696"/>
          <a:ext cx="7344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59" y="4354575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EFFF8-A701-4013-9D6B-70AA6FEBC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CBEFFF8-A701-4013-9D6B-70AA6FEBC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11E0C-CA80-416D-98E4-39F6AC7F5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0B11E0C-CA80-416D-98E4-39F6AC7F5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C855F1-EE7E-4629-9D48-4099ACA43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1C855F1-EE7E-4629-9D48-4099ACA43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417 L 2.5E-6 0.254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822FF-5EC3-4F85-B48F-28604B36B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8E7822FF-5EC3-4F85-B48F-28604B36B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62AC7-5808-404D-85C3-7C235D528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F9462AC7-5808-404D-85C3-7C235D528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858E-6 L -0.25104 0.001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D67602-EC81-4947-AA24-8E4224EFD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CD67602-EC81-4947-AA24-8E4224EFD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B3332-E1CC-4FD5-825C-80735085A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257B3332-E1CC-4FD5-825C-80735085A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4187 L -0.14045 -0.253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0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C02F64-0B23-4395-A3E2-737C502FB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0C02F64-0B23-4395-A3E2-737C502FB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B5A45-384D-42B5-BB33-794586BDE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C5B5A45-384D-42B5-BB33-794586BDE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6181E-6 L 0.19948 -0.2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11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5595B4-6F60-4639-90B1-A5E199AD6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35595B4-6F60-4639-90B1-A5E199AD6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80938"/>
            <a:ext cx="7772400" cy="1200329"/>
          </a:xfrm>
          <a:solidFill>
            <a:srgbClr val="00B0F0"/>
          </a:solidFill>
        </p:spPr>
        <p:txBody>
          <a:bodyPr/>
          <a:lstStyle/>
          <a:p>
            <a:r>
              <a:rPr lang="th-TH" sz="7200" b="1" dirty="0" smtClean="0">
                <a:solidFill>
                  <a:srgbClr val="EE02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เรากำลังเผชิญกับ</a:t>
            </a:r>
            <a:endParaRPr lang="th-TH" sz="7200" b="1" dirty="0">
              <a:solidFill>
                <a:srgbClr val="EE02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505200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r>
              <a:rPr lang="th-TH" sz="6600" dirty="0" smtClean="0">
                <a:solidFill>
                  <a:srgbClr val="EE027E"/>
                </a:solidFill>
              </a:rPr>
              <a:t>ภาคประชาชนที่...ตื่นรู้</a:t>
            </a:r>
          </a:p>
          <a:p>
            <a:pPr marL="0" indent="0" algn="ctr">
              <a:buNone/>
            </a:pPr>
            <a:r>
              <a:rPr lang="th-TH" sz="6600" dirty="0" smtClean="0">
                <a:solidFill>
                  <a:srgbClr val="EE027E"/>
                </a:solidFill>
              </a:rPr>
              <a:t>มีช่องทางให้แสดงออกมากมาย</a:t>
            </a:r>
          </a:p>
          <a:p>
            <a:pPr marL="0" indent="0" algn="ctr">
              <a:buNone/>
            </a:pPr>
            <a:r>
              <a:rPr lang="th-TH" sz="6600" dirty="0" smtClean="0">
                <a:solidFill>
                  <a:srgbClr val="EE027E"/>
                </a:solidFill>
              </a:rPr>
              <a:t> และแพร่กระจายรวดเร็ว</a:t>
            </a:r>
          </a:p>
        </p:txBody>
      </p:sp>
    </p:spTree>
    <p:extLst>
      <p:ext uri="{BB962C8B-B14F-4D97-AF65-F5344CB8AC3E}">
        <p14:creationId xmlns:p14="http://schemas.microsoft.com/office/powerpoint/2010/main" val="28166119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จากแนวคิด....การปฏิบัติ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158" y="1214422"/>
            <a:ext cx="7720042" cy="5186378"/>
          </a:xfrm>
        </p:spPr>
        <p:txBody>
          <a:bodyPr>
            <a:normAutofit lnSpcReduction="10000"/>
          </a:bodyPr>
          <a:lstStyle/>
          <a:p>
            <a:r>
              <a:rPr lang="th-TH" sz="3600" dirty="0">
                <a:latin typeface="Browallia New" pitchFamily="34" charset="-34"/>
                <a:cs typeface="Browallia New" pitchFamily="34" charset="-34"/>
              </a:rPr>
              <a:t>การทำให้ประชาธิปไตยก่อผลเป็น</a:t>
            </a:r>
            <a:r>
              <a:rPr lang="th-TH" sz="3600" b="1" u="sng" dirty="0">
                <a:latin typeface="Browallia New" pitchFamily="34" charset="-34"/>
                <a:cs typeface="Browallia New" pitchFamily="34" charset="-34"/>
              </a:rPr>
              <a:t>รูปธรรม</a:t>
            </a:r>
            <a:r>
              <a:rPr lang="th-TH" sz="3600" dirty="0">
                <a:latin typeface="Browallia New" pitchFamily="34" charset="-34"/>
                <a:cs typeface="Browallia New" pitchFamily="34" charset="-34"/>
              </a:rPr>
              <a:t>ผ่านกระบวนการที่</a:t>
            </a:r>
          </a:p>
          <a:p>
            <a:r>
              <a:rPr lang="th-TH" sz="3600" dirty="0">
                <a:latin typeface="Browallia New" pitchFamily="34" charset="-34"/>
                <a:cs typeface="Browallia New" pitchFamily="34" charset="-34"/>
              </a:rPr>
              <a:t>นำเอา</a:t>
            </a:r>
            <a:r>
              <a:rPr lang="th-TH" sz="3600" b="1" u="sng" dirty="0">
                <a:latin typeface="Browallia New" pitchFamily="34" charset="-34"/>
                <a:cs typeface="Browallia New" pitchFamily="34" charset="-34"/>
              </a:rPr>
              <a:t>ผู้เกี่ยวข้อง</a:t>
            </a:r>
            <a:r>
              <a:rPr lang="th-TH" sz="3600" b="1" u="sng" dirty="0">
                <a:solidFill>
                  <a:schemeClr val="tx2">
                    <a:lumMod val="10000"/>
                  </a:schemeClr>
                </a:solidFill>
                <a:latin typeface="Browallia New" pitchFamily="34" charset="-34"/>
                <a:cs typeface="Browallia New" pitchFamily="34" charset="-34"/>
              </a:rPr>
              <a:t>ทุกฝ่าย</a:t>
            </a:r>
            <a:r>
              <a:rPr lang="th-TH" sz="3600" dirty="0">
                <a:latin typeface="Browallia New" pitchFamily="34" charset="-34"/>
                <a:cs typeface="Browallia New" pitchFamily="34" charset="-34"/>
              </a:rPr>
              <a:t>ตั้งแต่นักการเมือง เจ้าหน้าที่รัฐ ผู้มีส่วนได้ส่วนเสียและประชาชนทั่วไปเข้ามาร่วมประชุม พูดคุย ปรึกษาหารือเพื่อหาทางออกจากปัญหาหรือประเด็นสาธารณะยากๆ ร่วมกัน</a:t>
            </a:r>
          </a:p>
          <a:p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กระบวนการปรึกษาหารือสาธารณะ “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public </a:t>
            </a:r>
            <a:r>
              <a:rPr lang="en-GB" sz="3600" dirty="0" smtClean="0">
                <a:latin typeface="Browallia New" pitchFamily="34" charset="-34"/>
                <a:cs typeface="Browallia New" pitchFamily="34" charset="-34"/>
              </a:rPr>
              <a:t>deliberation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” (ผู้เชียวชาญชาวไทยบางท่านใช้คำว่า “ประชาเสวนาหาทางออก”)</a:t>
            </a:r>
            <a:r>
              <a:rPr lang="en-GB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36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99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7620000" cy="1143000"/>
          </a:xfrm>
        </p:spPr>
        <p:txBody>
          <a:bodyPr/>
          <a:lstStyle/>
          <a:p>
            <a:r>
              <a:rPr lang="en-GB" sz="4400" b="1" dirty="0">
                <a:latin typeface="Browallia New" pitchFamily="34" charset="-34"/>
                <a:cs typeface="Browallia New" pitchFamily="34" charset="-34"/>
              </a:rPr>
              <a:t>public </a:t>
            </a:r>
            <a:r>
              <a:rPr lang="en-GB" sz="4400" b="1" dirty="0" smtClean="0">
                <a:latin typeface="Browallia New" pitchFamily="34" charset="-34"/>
                <a:cs typeface="Browallia New" pitchFamily="34" charset="-34"/>
              </a:rPr>
              <a:t>deliberation </a:t>
            </a: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มีเป็นร้อยเป็นพันรูปแบบ</a:t>
            </a:r>
            <a:endParaRPr lang="th-TH" sz="4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5720" y="857232"/>
            <a:ext cx="8001056" cy="5357850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Browallia New" pitchFamily="34" charset="-34"/>
                <a:cs typeface="Browallia New" pitchFamily="34" charset="-34"/>
              </a:rPr>
              <a:t>คุณลักษณะที่สำคัญอย่างน้อย 4 ประการ </a:t>
            </a:r>
            <a:endParaRPr lang="th-TH" sz="3200" b="1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เป็นกระบวนการของการตกลงร่วมกันด้วยเหตุผล (</a:t>
            </a:r>
            <a:r>
              <a:rPr lang="en-GB" sz="3200" dirty="0">
                <a:latin typeface="Browallia New" pitchFamily="34" charset="-34"/>
                <a:cs typeface="Browallia New" pitchFamily="34" charset="-34"/>
              </a:rPr>
              <a:t>reason-giving </a:t>
            </a:r>
            <a:r>
              <a:rPr lang="en-GB" sz="3200" dirty="0" smtClean="0">
                <a:latin typeface="Browallia New" pitchFamily="34" charset="-34"/>
                <a:cs typeface="Browallia New" pitchFamily="34" charset="-34"/>
              </a:rPr>
              <a:t>requirement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en-GB" sz="32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ระหว่างพลเมืองและตัวแทนผู้ใช้อำนาจ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รัฐ</a:t>
            </a:r>
          </a:p>
          <a:p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เหตุผล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ที่ใช้ต้องเป็นเหตุผลที่พลเมือง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ทุกคนสามารถเข้าถึงได้ (</a:t>
            </a:r>
            <a:r>
              <a:rPr lang="en-GB" sz="3200" dirty="0" smtClean="0">
                <a:latin typeface="Browallia New" pitchFamily="34" charset="-34"/>
                <a:cs typeface="Browallia New" pitchFamily="34" charset="-34"/>
              </a:rPr>
              <a:t>accessible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en-GB" sz="32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หรืออีกนัยหนึ่งคือเป็นเหตุผลที่เป็น “สาธารณะ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” (เปิดเผย/แสดงออก + สังคมมีความห่วงกังวลร่วมกัน)</a:t>
            </a:r>
          </a:p>
          <a:p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ผลจากการ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จัด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กระบวนการต้องเป็นการ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ตัดสินใจที่เป็นข้อผูกมัด (</a:t>
            </a:r>
            <a:r>
              <a:rPr lang="en-GB" sz="3200" dirty="0" smtClean="0">
                <a:latin typeface="Browallia New" pitchFamily="34" charset="-34"/>
                <a:cs typeface="Browallia New" pitchFamily="34" charset="-34"/>
              </a:rPr>
              <a:t>binding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en-GB" sz="32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ให้เกิดการปฏิบัติ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ตาม</a:t>
            </a:r>
          </a:p>
          <a:p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เป็นกระบวนการที่เป็นพลวัตร (</a:t>
            </a:r>
            <a:r>
              <a:rPr lang="en-GB" sz="3200" dirty="0" smtClean="0">
                <a:latin typeface="Browallia New" pitchFamily="34" charset="-34"/>
                <a:cs typeface="Browallia New" pitchFamily="34" charset="-34"/>
              </a:rPr>
              <a:t>dynamic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en-GB" sz="32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คือเป็นกระบวนการที่ไม่ยึดติดตายตัวกับข้อสรุปหรือการ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ตัดสินใจ แต่เปิดกว้างให้มีการปรับปรุงแก้ไขในอนาคตได้ </a:t>
            </a:r>
            <a:endParaRPr lang="th-TH" sz="32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0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280920" cy="1143000"/>
          </a:xfrm>
        </p:spPr>
        <p:txBody>
          <a:bodyPr/>
          <a:lstStyle/>
          <a:p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มุ่งทำให้นิยามอย่างง่ายของ “ประชาธิปไตย” </a:t>
            </a:r>
            <a:br>
              <a:rPr lang="th-TH" sz="44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มีค</a:t>
            </a:r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วามหมายและปฏิบัติได้จริง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5720" y="1628800"/>
            <a:ext cx="8001056" cy="4824536"/>
          </a:xfrm>
        </p:spPr>
        <p:txBody>
          <a:bodyPr>
            <a:noAutofit/>
          </a:bodyPr>
          <a:lstStyle/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เป็น 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“ของประชาชน”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กระบวนการที่สมาชิกในสังคมมาร่วมกันคิด ร่วมกันหาทางออก ผ่านการร่วมกันพิจารณาทางเลือกต่างๆ เพื่อหาแนวทางที่เป็นผลประโยชน์ร่วมกันของสังคม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17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280920" cy="1143000"/>
          </a:xfrm>
        </p:spPr>
        <p:txBody>
          <a:bodyPr/>
          <a:lstStyle/>
          <a:p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“ประชาธิปไตย” มีค</a:t>
            </a:r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วามหมายและปฏิบัติได้จริง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5720" y="1628800"/>
            <a:ext cx="8001056" cy="4824536"/>
          </a:xfrm>
        </p:spPr>
        <p:txBody>
          <a:bodyPr>
            <a:noAutofit/>
          </a:bodyPr>
          <a:lstStyle/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เป็นกระบวนการ “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โดยประชาชน”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ที่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มีตระหนักถึงความสามารถทางการเมืองของตนเอง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มีความเชื่อมั่นว่าตัวเองมีศักยภาพในการเข้าถึงทรัพยากรทางการเมืองต่างๆ ได้เท่าเทียมกับประชาชนคนอื่นๆ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6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280920" cy="1143000"/>
          </a:xfrm>
        </p:spPr>
        <p:txBody>
          <a:bodyPr/>
          <a:lstStyle/>
          <a:p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“ประชาธิปไตย” มีค</a:t>
            </a:r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วามหมายและปฏิบัติได้จริง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5720" y="1628800"/>
            <a:ext cx="8001056" cy="4824536"/>
          </a:xfrm>
        </p:spPr>
        <p:txBody>
          <a:bodyPr>
            <a:noAutofit/>
          </a:bodyPr>
          <a:lstStyle/>
          <a:p>
            <a:pPr algn="thaiDist"/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“เพื่อประชาชน” </a:t>
            </a:r>
          </a:p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ผล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ที่ได้จากกระบวนการปรึกษาหารือสาธารณะนั้น มุ่งตอบสนองความต้องการและสร้างความพึงพอใจให้แก่ประชาชนโดยภาพรวม 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39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280920" cy="1143000"/>
          </a:xfrm>
        </p:spPr>
        <p:txBody>
          <a:bodyPr/>
          <a:lstStyle/>
          <a:p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ความ</a:t>
            </a: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แตกต่างจาก</a:t>
            </a:r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การจัด</a:t>
            </a: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กระบวนการอื่นๆ ?</a:t>
            </a:r>
            <a:endParaRPr lang="th-TH" sz="4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5720" y="1628800"/>
            <a:ext cx="8001056" cy="4824536"/>
          </a:xfrm>
        </p:spPr>
        <p:txBody>
          <a:bodyPr>
            <a:noAutofit/>
          </a:bodyPr>
          <a:lstStyle/>
          <a:p>
            <a:pPr algn="thaiDist"/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การเจรจาต่อรอง (</a:t>
            </a: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negotiation)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สานเสวนา (</a:t>
            </a: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dialogue)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ประชา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พิจารณ์ (</a:t>
            </a: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public hearing) 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ลงประชามติ (</a:t>
            </a: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referendum)</a:t>
            </a:r>
            <a:endParaRPr lang="th-TH" sz="4000" b="1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08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2" cy="1214446"/>
          </a:xfrm>
        </p:spPr>
        <p:txBody>
          <a:bodyPr/>
          <a:lstStyle/>
          <a:p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ประโยชน์ของประชาธิปไตยแบบปรึกษาหารือ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286808" cy="5357850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สร้างความเคารพนับถือซึ่งกันและกันระหว่างผู้เข้าร่วมกระบวนการ </a:t>
            </a: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ได้แนวทางในการแก้ไขปัญหาที่เกิดจากฉันทมติ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(consensus) 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ของผู้เข้าร่วมกระบวนการ </a:t>
            </a: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สร้างความสมดุลกันระหว่างความเชื่อหรือผลประโยชน์ของปัจเจกบุคคลกับผลลัพธ์ซึ่งเป็นผลประโยชน์ส่วนรวมที่ปฏิบัติใช้ได้จริงอย่างมีคุณภาพ </a:t>
            </a:r>
          </a:p>
          <a:p>
            <a:pPr marL="0" indent="114300" algn="thaiDist">
              <a:buNone/>
            </a:pPr>
            <a:r>
              <a:rPr lang="th-TH" sz="3200" dirty="0" smtClean="0"/>
              <a:t>	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2183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001056" cy="6429420"/>
          </a:xfrm>
        </p:spPr>
        <p:txBody>
          <a:bodyPr>
            <a:noAutofit/>
          </a:bodyPr>
          <a:lstStyle/>
          <a:p>
            <a:pPr marL="0" indent="114300">
              <a:buNone/>
            </a:pP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ประโยชน์ต่อ</a:t>
            </a:r>
            <a:r>
              <a:rPr lang="th-TH" sz="4000" b="1" u="sng" dirty="0" smtClean="0">
                <a:latin typeface="Browallia New" pitchFamily="34" charset="-34"/>
                <a:cs typeface="Browallia New" pitchFamily="34" charset="-34"/>
              </a:rPr>
              <a:t>ประชาชนผู้เข้าร่วม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กระบวนการ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ช่วยเสริมสร้างให้พลเมืองและกระบวนการทางการเมืองมีความเข้มแข็งขึ้นในอย่างน้อยที่สุด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4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 ประการ คือ </a:t>
            </a:r>
          </a:p>
          <a:p>
            <a:pPr marL="0" indent="114300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4000" b="1" dirty="0" smtClean="0"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ช่วยส่งเสริมให้การตัดสินใจร่วมกันของผู้คนในสังคมการเมืองมีความชอบธรรมมากขึ้น</a:t>
            </a:r>
          </a:p>
          <a:p>
            <a:pPr marL="0" indent="114300"/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4000" b="1" dirty="0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ช่วยปลุกจิตวิญญาณสาธารณะ </a:t>
            </a:r>
            <a:r>
              <a:rPr lang="en-US" sz="4000" b="1" dirty="0" smtClean="0">
                <a:latin typeface="Browallia New" pitchFamily="34" charset="-34"/>
                <a:cs typeface="Browallia New" pitchFamily="34" charset="-34"/>
              </a:rPr>
              <a:t>(public spirited perspectives)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 ของผู้คนในสังคม</a:t>
            </a:r>
            <a:endParaRPr lang="th-TH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114300" algn="thaiDist"/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5206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153400" cy="5509200"/>
          </a:xfrm>
          <a:prstGeom prst="rect">
            <a:avLst/>
          </a:prstGeom>
          <a:solidFill>
            <a:schemeClr val="bg2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การมีส่วนร่วมทางการเมือง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จึงถูกพิจารณาถึง “ระดับ” ของการมีส่วนร่วม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(levels of participation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) เช่น </a:t>
            </a:r>
          </a:p>
          <a:p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จากมากไปหาน้อย</a:t>
            </a:r>
          </a:p>
          <a:p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r>
              <a:rPr lang="th-TH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? ลำดับขั้นของการมีส่วนร่วมมีอะไรบ้าง</a:t>
            </a:r>
            <a:endParaRPr lang="th-TH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500042"/>
            <a:ext cx="7858180" cy="5929354"/>
          </a:xfrm>
        </p:spPr>
        <p:txBody>
          <a:bodyPr>
            <a:normAutofit/>
          </a:bodyPr>
          <a:lstStyle/>
          <a:p>
            <a:pPr marL="0" indent="114300"/>
            <a:r>
              <a:rPr lang="en-US" sz="4000" b="1" dirty="0" smtClean="0">
                <a:latin typeface="Browallia New" pitchFamily="34" charset="-34"/>
                <a:cs typeface="Browallia New" pitchFamily="34" charset="-34"/>
              </a:rPr>
              <a:t> 3. 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ช่วยส่งเสริมกระบวนการตัดสินใจที่ทุกฝ่ายเคารพในความคิดเห็นของกันและกัน</a:t>
            </a:r>
          </a:p>
          <a:p>
            <a:pPr marL="0" indent="114300"/>
            <a:r>
              <a:rPr lang="en-US" sz="4000" b="1" dirty="0" smtClean="0">
                <a:latin typeface="Browallia New" pitchFamily="34" charset="-34"/>
                <a:cs typeface="Browallia New" pitchFamily="34" charset="-34"/>
              </a:rPr>
              <a:t>4. 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ช่วยแก้ไขข้อผิดพลาดในอดีตที่เกิดขึ้นจากการตัดสินใจหรือการดำเนินนโยบายสาธารณะได้</a:t>
            </a:r>
            <a:endParaRPr lang="th-TH" sz="36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5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7786742" cy="592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ประโยชน์ต่อผู้รับผิดชอบในการกำหนดนโยบาย </a:t>
            </a:r>
          </a:p>
          <a:p>
            <a:pPr marL="0" indent="0">
              <a:buNone/>
            </a:pP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โอกาส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ในการ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เรียนรู้และทดลองเครื่องมือใหม่ๆ 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ที่สามารถรองรับต่อการเปลี่ยนแปลงของสังคมที่นับวันมีแต่จะซับซ้อน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ยิ่งขึ้น</a:t>
            </a: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เป็นเครื่องมือที่มีประสิทธิผลสำหรับผู้กำหนดนโยบายในการ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ปรึกษาหารือโดยตรงกับประชาชนเกี่ยวกับแนวทางการแก้ไขปัญหาและการออกแบบนโยบายสาธารณะที่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เหมาะสม</a:t>
            </a:r>
            <a:endParaRPr lang="th-TH" sz="2800" b="1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88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15370" cy="1214422"/>
          </a:xfrm>
        </p:spPr>
        <p:txBody>
          <a:bodyPr/>
          <a:lstStyle/>
          <a:p>
            <a:pPr algn="ctr"/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ประโยชน์ในต่อตัวนโยบาย</a:t>
            </a:r>
            <a:endParaRPr lang="th-TH" sz="4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072494" cy="5929330"/>
          </a:xfrm>
        </p:spPr>
        <p:txBody>
          <a:bodyPr>
            <a:normAutofit/>
          </a:bodyPr>
          <a:lstStyle/>
          <a:p>
            <a:pPr marL="0" indent="114300" algn="thaiDist">
              <a:buNone/>
            </a:pP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สร้างความชอบธรรมและการยอมรับให้แก่นโยบายสาธารณะซึ่งเป็นผลผลิตสำคัญของกระบวนการดังกล่าวได้ดีกว่าวิธีการตัดสินใจสาธารณะแบบอื่นๆ เช่น การเลือกตั้ง การต่อสู้แข่งขันผ่านการเมืองเรื่องผลประโยชน์ การชุมนุมเรียกร้อง ฯลฯ </a:t>
            </a:r>
          </a:p>
          <a:p>
            <a:pPr marL="0" indent="114300" algn="thaiDist">
              <a:buNone/>
            </a:pP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สามารถก่อให้เกิดแนวทางการแก้ไขปัญหาและนโยบายสาธารณะที่พึงปรารถนาของสังคม </a:t>
            </a:r>
          </a:p>
        </p:txBody>
      </p:sp>
    </p:spTree>
    <p:extLst>
      <p:ext uri="{BB962C8B-B14F-4D97-AF65-F5344CB8AC3E}">
        <p14:creationId xmlns:p14="http://schemas.microsoft.com/office/powerpoint/2010/main" val="37624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8429652" cy="1143008"/>
          </a:xfrm>
        </p:spPr>
        <p:txBody>
          <a:bodyPr/>
          <a:lstStyle/>
          <a:p>
            <a:pPr marL="171450"/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ข้อจำกัดของการนำแนวคิดประชาธิปไตยแบบปรึกษาหารือไปประยุกต์ใช้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7786742" cy="4972064"/>
          </a:xfrm>
        </p:spPr>
        <p:txBody>
          <a:bodyPr>
            <a:normAutofit/>
          </a:bodyPr>
          <a:lstStyle/>
          <a:p>
            <a:pPr marL="0" indent="114300" algn="thaiDist"/>
            <a:r>
              <a:rPr lang="en-US" sz="44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dirty="0" smtClean="0">
                <a:latin typeface="Browallia New" pitchFamily="34" charset="-34"/>
                <a:cs typeface="Browallia New" pitchFamily="34" charset="-34"/>
              </a:rPr>
              <a:t>อุดมคติ</a:t>
            </a:r>
            <a:r>
              <a:rPr lang="en-US" sz="4400" dirty="0" smtClean="0">
                <a:latin typeface="Browallia New" pitchFamily="34" charset="-34"/>
                <a:cs typeface="Browallia New" pitchFamily="34" charset="-34"/>
              </a:rPr>
              <a:t> - </a:t>
            </a:r>
            <a:r>
              <a:rPr lang="th-TH" sz="4400" dirty="0" smtClean="0">
                <a:latin typeface="Browallia New" pitchFamily="34" charset="-34"/>
                <a:cs typeface="Browallia New" pitchFamily="34" charset="-34"/>
              </a:rPr>
              <a:t>มิได้</a:t>
            </a:r>
            <a:r>
              <a:rPr lang="th-TH" sz="4400" dirty="0">
                <a:latin typeface="Browallia New" pitchFamily="34" charset="-34"/>
                <a:cs typeface="Browallia New" pitchFamily="34" charset="-34"/>
              </a:rPr>
              <a:t>นำไปสู่ข้อสรุปที่เป็นความเห็นพ้องต้องกันเสมอไปในทางปฏิบัติ </a:t>
            </a:r>
            <a:endParaRPr lang="en-US" sz="44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114300" algn="thaiDist"/>
            <a:r>
              <a:rPr lang="en-US" sz="44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dirty="0" smtClean="0">
                <a:latin typeface="Browallia New" pitchFamily="34" charset="-34"/>
                <a:cs typeface="Browallia New" pitchFamily="34" charset="-34"/>
              </a:rPr>
              <a:t>องค์ประกอบด้านขนาดของตัวแทน</a:t>
            </a:r>
            <a:r>
              <a:rPr lang="en-US" sz="44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dirty="0" smtClean="0">
                <a:latin typeface="Browallia New" pitchFamily="34" charset="-34"/>
                <a:cs typeface="Browallia New" pitchFamily="34" charset="-34"/>
              </a:rPr>
              <a:t>(มากเกินไป </a:t>
            </a:r>
            <a:r>
              <a:rPr lang="en-US" sz="4400" dirty="0" smtClean="0">
                <a:latin typeface="Browallia New" pitchFamily="34" charset="-34"/>
                <a:cs typeface="Browallia New" pitchFamily="34" charset="-34"/>
              </a:rPr>
              <a:t>–</a:t>
            </a:r>
            <a:r>
              <a:rPr lang="th-TH" sz="4400" dirty="0" smtClean="0">
                <a:latin typeface="Browallia New" pitchFamily="34" charset="-34"/>
                <a:cs typeface="Browallia New" pitchFamily="34" charset="-34"/>
              </a:rPr>
              <a:t> น้อยเกินไป)</a:t>
            </a:r>
          </a:p>
          <a:p>
            <a:pPr marL="0" indent="114300" algn="thaiDist"/>
            <a:r>
              <a:rPr lang="en-US" sz="44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dirty="0" smtClean="0">
                <a:latin typeface="Browallia New" pitchFamily="34" charset="-34"/>
                <a:cs typeface="Browallia New" pitchFamily="34" charset="-34"/>
              </a:rPr>
              <a:t>ความไม่คุ้มค่า (ค่าใช้จ่ายสูง ใช้เวลานาน ขั้นตอนยุ่งยาก) </a:t>
            </a:r>
          </a:p>
          <a:p>
            <a:pPr marL="0" indent="0" algn="thaiDist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6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8429652" cy="1143008"/>
          </a:xfrm>
        </p:spPr>
        <p:txBody>
          <a:bodyPr/>
          <a:lstStyle/>
          <a:p>
            <a:pPr marL="171450"/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ข้อจำกัดของการนำแนวคิดประชาธิปไตยแบบปรึกษาหารือไปประยุกต์ใช้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7786742" cy="4972064"/>
          </a:xfrm>
        </p:spPr>
        <p:txBody>
          <a:bodyPr>
            <a:normAutofit lnSpcReduction="10000"/>
          </a:bodyPr>
          <a:lstStyle/>
          <a:p>
            <a:pPr marL="0" indent="114300" algn="thaiDist"/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 ในแง่วิธีการ</a:t>
            </a:r>
          </a:p>
          <a:p>
            <a:pPr marL="0" indent="114300" algn="thaiDist"/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 ทำอย่างไร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ให้</a:t>
            </a:r>
            <a:r>
              <a:rPr lang="th-TH" sz="4000" b="1" u="sng" dirty="0" smtClean="0">
                <a:latin typeface="Browallia New" pitchFamily="34" charset="-34"/>
                <a:cs typeface="Browallia New" pitchFamily="34" charset="-34"/>
              </a:rPr>
              <a:t>คน</a:t>
            </a:r>
            <a:r>
              <a:rPr lang="th-TH" sz="4000" b="1" u="sng" dirty="0">
                <a:latin typeface="Browallia New" pitchFamily="34" charset="-34"/>
                <a:cs typeface="Browallia New" pitchFamily="34" charset="-34"/>
              </a:rPr>
              <a:t>สองฝ่ายที่มีความคิดเห็นที่ส่งผลให้แตกต่างกันอย่างสุดขั้ว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สามารถมานั่งพูดคุยกันได้ด้วยเหตุและ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ผล</a:t>
            </a:r>
          </a:p>
          <a:p>
            <a:pPr marL="0" indent="114300" algn="thaiDist"/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 ทำ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อย่างไรที่จะทำ</a:t>
            </a:r>
            <a:r>
              <a:rPr lang="th-TH" sz="4000" b="1" u="sng" dirty="0">
                <a:latin typeface="Browallia New" pitchFamily="34" charset="-34"/>
                <a:cs typeface="Browallia New" pitchFamily="34" charset="-34"/>
              </a:rPr>
              <a:t>ให้คนที่มีความแตกต่างกันในทางเศรษฐกิจ สังคม และวัฒนธรรม 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สามารถมาพูดคุยถกเถียงกันได้โดยที่ไม่มีใครรู้สึกว่าตนเองมีศักดิ์ศรีความเป็นมนุษย์สูงหรือด้อยกว่าคนอื่น</a:t>
            </a: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9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8429652" cy="1143008"/>
          </a:xfrm>
        </p:spPr>
        <p:txBody>
          <a:bodyPr/>
          <a:lstStyle/>
          <a:p>
            <a:pPr marL="171450"/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ข้อจำกัดของการนำแนวคิดประชาธิปไตยแบบปรึกษาหารือไปประยุกต์ใช้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7786742" cy="4972064"/>
          </a:xfrm>
        </p:spPr>
        <p:txBody>
          <a:bodyPr>
            <a:normAutofit lnSpcReduction="10000"/>
          </a:bodyPr>
          <a:lstStyle/>
          <a:p>
            <a:pPr marL="0" indent="114300" algn="thaiDist"/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ทำอย่างไรให้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คนที่พูดน้อยโดยธรรมชาติ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สามารถร่วมแสดงความคิดเห็นใน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กระบวนการปได้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โดยไม่ถูกครอบงำทางความคิดโดย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คนอื่นที่อาจจะช่างพูดมากกว่าหรือมีวาทศิลป์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ในการชักจูงผู้คนได้มากกว่า </a:t>
            </a:r>
            <a:endParaRPr lang="th-TH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114300" algn="thaiDist"/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ทำอย่างไร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ให้ตัวแทนการใช้อำนาจรัฐเคารพใน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ข้อตกลง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อัน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เป็นผลผลิตจากกระบวนการปรึกษาหารือ และ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นำข้อตกลงเหล่านั้นไปปฏิบัติ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ให้เกิดผลสมตามเจตนารมณ์ของผู้เกี่ยวข้องทุกฝ่ายได้อย่างแท้จริง</a:t>
            </a:r>
            <a:endParaRPr lang="th-TH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 algn="thaiDist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07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620000" cy="1143000"/>
          </a:xfrm>
        </p:spPr>
        <p:txBody>
          <a:bodyPr/>
          <a:lstStyle/>
          <a:p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รูปแบบต่างๆ ของประชาธิปไตยแบบปรึกษาหารือ</a:t>
            </a:r>
            <a:endParaRPr lang="th-TH" sz="40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7929618" cy="5329254"/>
          </a:xfrm>
        </p:spPr>
        <p:txBody>
          <a:bodyPr>
            <a:normAutofit lnSpcReduction="10000"/>
          </a:bodyPr>
          <a:lstStyle/>
          <a:p>
            <a:pPr marL="0" indent="114300"/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1)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กระบวนการลูกขุนพลเมือง 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Citizens Jury)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 เป็นตัวอย่างรูปแบบกระบวนการประชาธิปไตยแบบปรึกษาหารือแบบกลุ่มขนาดเล็ก (กำหนดจำนวนผู้เข้าร่วมประมาณ 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12-24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 คน) </a:t>
            </a:r>
            <a:endParaRPr lang="en-US" sz="36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114300"/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2)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สภาพลเมือง 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Citizens Assemblies) 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เป็นตัวอย่างรูปแบบกระบวนการประชาธิปไตยแบบปรึกษาหารือแบบกลุ่มขนาดกลาง (กำหนดจำนวนผู้เข้าร่วมไม่เกินหลักร้อย) และ</a:t>
            </a:r>
            <a:endParaRPr lang="en-US" sz="36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114300"/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3)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การประชุมเมือง 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Town Meeting)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 เป็นตัวอย่างรูปแบบกระบวนการประชาธิปไตยแบบปรึกษาหารือแบบกลุ่มขนาดใหญ่ (รองรับผู้เข้าร่วมได้หลายพันคน</a:t>
            </a:r>
            <a:r>
              <a:rPr lang="th-TH" sz="3200" dirty="0" smtClean="0"/>
              <a:t>)</a:t>
            </a:r>
            <a:endParaRPr lang="en-US" sz="3200" dirty="0" smtClean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5551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143000"/>
          </a:xfrm>
        </p:spPr>
        <p:txBody>
          <a:bodyPr/>
          <a:lstStyle/>
          <a:p>
            <a:pPr algn="r"/>
            <a:r>
              <a:rPr lang="th-TH" dirty="0" smtClean="0"/>
              <a:t>ประชาเสวนาหาทางออก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8956"/>
            <a:ext cx="5469582" cy="546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424936" cy="1143000"/>
          </a:xfrm>
        </p:spPr>
        <p:txBody>
          <a:bodyPr/>
          <a:lstStyle/>
          <a:p>
            <a:pPr algn="ctr"/>
            <a:r>
              <a:rPr lang="th-TH" sz="4800" b="1" dirty="0" smtClean="0"/>
              <a:t>เป้าหมายที่หลากหลายของเวทีปรึกษาหารือสาธารณะ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เสริมพลังอำนาจให้แก่ประชาชน โดยการเปิดพื้นที่ให้ประชาชนมาประชุมปรึกษาหารือเพื่อวางกรอบนโยบายร่วมกับผู้กำหนดนโยบาย </a:t>
            </a:r>
          </a:p>
          <a:p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นำผลของการปรึกษาหารือไปเป็นข้อมูลประกอบการตัดสินใจของผู้กำหนดนโยบาย </a:t>
            </a:r>
            <a:endParaRPr lang="th-TH" sz="4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นำผลของการปรึกษาหารือไปสู่การกำหนดเป็นนโยบายโดยตรง</a:t>
            </a:r>
          </a:p>
        </p:txBody>
      </p:sp>
    </p:spTree>
    <p:extLst>
      <p:ext uri="{BB962C8B-B14F-4D97-AF65-F5344CB8AC3E}">
        <p14:creationId xmlns:p14="http://schemas.microsoft.com/office/powerpoint/2010/main" val="19848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คุณลักษณะสำคัญที่กระบวนการปรึกษาหารือสาธารณะทุกรูปแบบมี</a:t>
            </a:r>
            <a:r>
              <a:rPr lang="th-TH" b="1" dirty="0" smtClean="0"/>
              <a:t>เหมือนๆ กัน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96752"/>
            <a:ext cx="7620000" cy="48006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นำเข้าเนื้อหา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สาระที่เป็นกลางและ</a:t>
            </a:r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สมดุล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อาศัยการจัดกระบวนการพูดคุยในกลุ่มขนาด</a:t>
            </a:r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เล็ก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เรียนรู้จากแง่คิดมุมมองที่รอบด้านก่อน</a:t>
            </a:r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นำเสนอองค์ความรู้ใหม่ๆ </a:t>
            </a:r>
            <a:endParaRPr lang="th-TH" sz="4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มีการเผยแพร่ผลที่ได้จากกระบวนการต่อผู้เกี่ยวข้อง และสาธารณชนในวงกว้าง</a:t>
            </a:r>
          </a:p>
        </p:txBody>
      </p:sp>
    </p:spTree>
    <p:extLst>
      <p:ext uri="{BB962C8B-B14F-4D97-AF65-F5344CB8AC3E}">
        <p14:creationId xmlns:p14="http://schemas.microsoft.com/office/powerpoint/2010/main" val="23745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47221"/>
            <a:ext cx="8686800" cy="36625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เห็นว่า</a:t>
            </a:r>
          </a:p>
          <a:p>
            <a:r>
              <a:rPr lang="th-TH" sz="4800" b="1" dirty="0" smtClean="0">
                <a:latin typeface="Browallia New" pitchFamily="34" charset="-34"/>
                <a:cs typeface="Browallia New" pitchFamily="34" charset="-34"/>
              </a:rPr>
              <a:t>พฤติกรรม</a:t>
            </a:r>
            <a:r>
              <a:rPr lang="th-TH" sz="4800" b="1" dirty="0">
                <a:latin typeface="Browallia New" pitchFamily="34" charset="-34"/>
                <a:cs typeface="Browallia New" pitchFamily="34" charset="-34"/>
              </a:rPr>
              <a:t>การมีส่วนร่วมทางการเมืองนั้นจะเพิ่มจากความสนใจทางการเมืองไปสู่กิจกรรมทางการเมืองที่ต้องการความสนใจและแรงจูงใจมากขึ้นเป็นลำดับ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 smtClean="0"/>
              <a:t>สิ่งที่ต้องพึงระวัง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การคัดเลือก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ตัวแทนประชาชนเข้าสู่</a:t>
            </a:r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</a:t>
            </a:r>
          </a:p>
          <a:p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และวิธีการการสร้างการมีส่วนร่วมที่เหมาะสมและ</a:t>
            </a:r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หลากหลาย</a:t>
            </a:r>
          </a:p>
          <a:p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ที่เปิด</a:t>
            </a:r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กว้าง</a:t>
            </a:r>
          </a:p>
          <a:p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ผลที่ได้จาก</a:t>
            </a:r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กระบวนการต้อง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มีความหมายและนำไปสู่การเปลี่ยนแปลงซึ่งมี</a:t>
            </a:r>
            <a:r>
              <a:rPr lang="th-TH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ผลกระทบต่อสาธารณะ</a:t>
            </a:r>
            <a:endParaRPr lang="th-TH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8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93136542"/>
              </p:ext>
            </p:extLst>
          </p:nvPr>
        </p:nvGraphicFramePr>
        <p:xfrm>
          <a:off x="611560" y="548680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Up-Down Arrow 1"/>
          <p:cNvSpPr/>
          <p:nvPr/>
        </p:nvSpPr>
        <p:spPr>
          <a:xfrm>
            <a:off x="5004048" y="3212976"/>
            <a:ext cx="504056" cy="86409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5004048" y="4725144"/>
            <a:ext cx="504056" cy="86409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3B0D10-28E3-48AC-8C98-DCD53E3E4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63B0D10-28E3-48AC-8C98-DCD53E3E4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63B0D10-28E3-48AC-8C98-DCD53E3E4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1FDE00-7AAF-4341-AE9C-81490F955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A1FDE00-7AAF-4341-AE9C-81490F955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A1FDE00-7AAF-4341-AE9C-81490F955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15A2D-93F4-42BA-825B-C1F7608E5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9115A2D-93F4-42BA-825B-C1F7608E5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9115A2D-93F4-42BA-825B-C1F7608E5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6CA819-1CFE-4DA6-99CA-C38E131F3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96CA819-1CFE-4DA6-99CA-C38E131F3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96CA819-1CFE-4DA6-99CA-C38E131F3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57ECCB-870C-4962-8EF8-2A22481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457ECCB-870C-4962-8EF8-2A22481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457ECCB-870C-4962-8EF8-2A22481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2E375-5ADE-4BF3-9D05-B3E1E8B77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D72E375-5ADE-4BF3-9D05-B3E1E8B77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D72E375-5ADE-4BF3-9D05-B3E1E8B77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DF266-5057-451A-9899-52CAA9434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B0DF266-5057-451A-9899-52CAA9434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B0DF266-5057-451A-9899-52CAA9434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AC846F-F2B6-4DCC-82DE-767AE09E3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BAAC846F-F2B6-4DCC-82DE-767AE09E3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BAAC846F-F2B6-4DCC-82DE-767AE09E3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61405-B691-4C54-9F7E-56A1D1B0D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C0361405-B691-4C54-9F7E-56A1D1B0D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C0361405-B691-4C54-9F7E-56A1D1B0D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28600" y="967800"/>
            <a:ext cx="8534400" cy="550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6800" rIns="4680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th-TH" sz="4400" b="1" dirty="0" smtClean="0">
                <a:solidFill>
                  <a:srgbClr val="FFFF00"/>
                </a:solidFill>
                <a:latin typeface="Angsana New" pitchFamily="18" charset="-34"/>
              </a:rPr>
              <a:t>							ไม่มีส่วนร่วม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th-TH" sz="4400" b="1" dirty="0" smtClean="0"/>
              <a:t>0.ไม่สนใจและเข้าร่วมกิจกรรมใดเลย</a:t>
            </a:r>
            <a:r>
              <a:rPr lang="en-US" sz="4000" b="1" dirty="0" smtClean="0"/>
              <a:t> </a:t>
            </a:r>
            <a:endParaRPr lang="th-TH" sz="4000" b="1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th-TH" sz="4400" b="1" dirty="0" smtClean="0">
                <a:solidFill>
                  <a:srgbClr val="FFFF00"/>
                </a:solidFill>
                <a:latin typeface="Angsana New" pitchFamily="18" charset="-34"/>
              </a:rPr>
              <a:t>					สนใจและมีส่วนร่วมน้อย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th-TH" sz="4400" b="1" dirty="0" smtClean="0">
                <a:latin typeface="Angsana New" pitchFamily="18" charset="-34"/>
              </a:rPr>
              <a:t>แสดง</a:t>
            </a:r>
            <a:r>
              <a:rPr lang="th-TH" sz="4400" b="1" dirty="0">
                <a:latin typeface="Angsana New" pitchFamily="18" charset="-34"/>
              </a:rPr>
              <a:t>ตนเป็นผู้สนใจทางการเมืองเช่นร่วมพูดคุยเรื่องการเมือง</a:t>
            </a:r>
            <a:r>
              <a:rPr lang="en-US" sz="4400" b="1" dirty="0">
                <a:latin typeface="Angsana New" pitchFamily="18" charset="-34"/>
              </a:rPr>
              <a:t> </a:t>
            </a:r>
            <a:endParaRPr lang="en-US" sz="4400" b="1" dirty="0" smtClean="0">
              <a:latin typeface="Angsana New" pitchFamily="18" charset="-34"/>
            </a:endParaRP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Tx/>
              <a:buAutoNum type="arabicPeriod"/>
            </a:pPr>
            <a:r>
              <a:rPr lang="th-TH" sz="4400" b="1" dirty="0" smtClean="0">
                <a:latin typeface="Angsana New" pitchFamily="18" charset="-34"/>
              </a:rPr>
              <a:t>ไปเลือกตั้ง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Tx/>
              <a:buAutoNum type="arabicPeriod"/>
            </a:pPr>
            <a:r>
              <a:rPr lang="th-TH" sz="4400" b="1" dirty="0" smtClean="0">
                <a:latin typeface="Angsana New" pitchFamily="18" charset="-34"/>
              </a:rPr>
              <a:t>เป็นผู้เปิดประเด็นพูดคุยเรื่องการเมือง</a:t>
            </a:r>
            <a:r>
              <a:rPr lang="en-US" sz="4400" b="1" dirty="0" smtClean="0">
                <a:latin typeface="Angsana New" pitchFamily="18" charset="-34"/>
              </a:rPr>
              <a:t> </a:t>
            </a:r>
            <a:r>
              <a:rPr lang="th-TH" sz="4400" b="1" dirty="0" smtClean="0">
                <a:latin typeface="Angsana New" pitchFamily="18" charset="-34"/>
              </a:rPr>
              <a:t>ให้ความรู้ผู้อื่น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Tx/>
              <a:buAutoNum type="arabicPeriod"/>
            </a:pPr>
            <a:r>
              <a:rPr lang="th-TH" sz="4400" b="1" dirty="0" smtClean="0">
                <a:latin typeface="Angsana New" pitchFamily="18" charset="-34"/>
              </a:rPr>
              <a:t>พยายามพูดเชิญชวนให้ผู้อื่นไปเลือกผู้ที่ตนสนับสนุน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Tx/>
              <a:buAutoNum type="arabicPeriod"/>
            </a:pPr>
            <a:r>
              <a:rPr lang="th-TH" sz="4400" b="1" dirty="0" smtClean="0">
                <a:latin typeface="Angsana New" pitchFamily="18" charset="-34"/>
              </a:rPr>
              <a:t>ร่วมประชาสัมพันธ์ทางการเมือง</a:t>
            </a:r>
            <a:r>
              <a:rPr lang="en-US" sz="4400" b="1" dirty="0" smtClean="0">
                <a:latin typeface="Angsana New" pitchFamily="18" charset="-34"/>
              </a:rPr>
              <a:t> </a:t>
            </a:r>
            <a:r>
              <a:rPr lang="th-TH" sz="4400" b="1" dirty="0" smtClean="0">
                <a:latin typeface="Angsana New" pitchFamily="18" charset="-34"/>
              </a:rPr>
              <a:t>เช่น</a:t>
            </a:r>
            <a:r>
              <a:rPr lang="en-US" sz="4400" b="1" dirty="0" smtClean="0">
                <a:latin typeface="Angsana New" pitchFamily="18" charset="-34"/>
              </a:rPr>
              <a:t> </a:t>
            </a:r>
            <a:r>
              <a:rPr lang="th-TH" sz="4400" b="1" dirty="0" smtClean="0">
                <a:latin typeface="Angsana New" pitchFamily="18" charset="-34"/>
              </a:rPr>
              <a:t>การสวมเสื้อหรือติด</a:t>
            </a:r>
            <a:r>
              <a:rPr lang="th-TH" sz="4400" b="1" dirty="0" err="1" smtClean="0">
                <a:latin typeface="Angsana New" pitchFamily="18" charset="-34"/>
              </a:rPr>
              <a:t>สติกเกอร์</a:t>
            </a:r>
            <a:r>
              <a:rPr lang="th-TH" sz="4400" b="1" dirty="0" smtClean="0">
                <a:latin typeface="Angsana New" pitchFamily="18" charset="-34"/>
              </a:rPr>
              <a:t>ที่รถยนต์</a:t>
            </a:r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8686800" cy="1077218"/>
          </a:xfrm>
        </p:spPr>
        <p:txBody>
          <a:bodyPr/>
          <a:lstStyle/>
          <a:p>
            <a:pPr algn="l"/>
            <a:r>
              <a:rPr lang="th-TH" sz="4000" b="1" dirty="0">
                <a:latin typeface="Angsana New" pitchFamily="18" charset="-34"/>
              </a:rPr>
              <a:t>ลำดับขั้นของการมีส่วนร่วมทางการ</a:t>
            </a:r>
            <a:r>
              <a:rPr lang="th-TH" sz="4000" b="1" dirty="0" smtClean="0">
                <a:latin typeface="Angsana New" pitchFamily="18" charset="-34"/>
              </a:rPr>
              <a:t>เมือง </a:t>
            </a:r>
            <a:br>
              <a:rPr lang="th-TH" sz="4000" b="1" dirty="0" smtClean="0">
                <a:latin typeface="Angsana New" pitchFamily="18" charset="-34"/>
              </a:rPr>
            </a:br>
            <a:r>
              <a:rPr lang="en-GB" sz="2400" b="1" dirty="0" err="1" smtClean="0">
                <a:latin typeface="Angsana New" pitchFamily="18" charset="-34"/>
              </a:rPr>
              <a:t>Milbrath</a:t>
            </a:r>
            <a:r>
              <a:rPr lang="en-GB" sz="2400" b="1" dirty="0" smtClean="0">
                <a:latin typeface="Angsana New" pitchFamily="18" charset="-34"/>
              </a:rPr>
              <a:t> </a:t>
            </a:r>
            <a:r>
              <a:rPr lang="th-TH" sz="2400" b="1" dirty="0">
                <a:latin typeface="Angsana New" pitchFamily="18" charset="-34"/>
              </a:rPr>
              <a:t>และ </a:t>
            </a:r>
            <a:r>
              <a:rPr lang="en-GB" sz="2400" b="1" dirty="0" err="1">
                <a:latin typeface="Angsana New" pitchFamily="18" charset="-34"/>
              </a:rPr>
              <a:t>Goel</a:t>
            </a:r>
            <a:r>
              <a:rPr lang="en-GB" sz="2400" b="1" dirty="0">
                <a:latin typeface="Angsana New" pitchFamily="18" charset="-34"/>
              </a:rPr>
              <a:t> (1965)</a:t>
            </a:r>
            <a:endParaRPr lang="th-TH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1447800" y="152400"/>
            <a:ext cx="5410200" cy="1066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sz="4800" b="1" dirty="0">
                <a:solidFill>
                  <a:schemeClr val="bg2"/>
                </a:solidFill>
                <a:latin typeface="Angsana New" pitchFamily="18" charset="-34"/>
              </a:rPr>
              <a:t>สนใจ</a:t>
            </a:r>
            <a:r>
              <a:rPr lang="th-TH" sz="4800" b="1" dirty="0" smtClean="0">
                <a:solidFill>
                  <a:schemeClr val="bg2"/>
                </a:solidFill>
                <a:latin typeface="Angsana New" pitchFamily="18" charset="-34"/>
              </a:rPr>
              <a:t>และมี</a:t>
            </a:r>
            <a:r>
              <a:rPr lang="th-TH" sz="4800" b="1" dirty="0">
                <a:solidFill>
                  <a:schemeClr val="bg2"/>
                </a:solidFill>
                <a:latin typeface="Angsana New" pitchFamily="18" charset="-34"/>
              </a:rPr>
              <a:t>ส่วนร่วมปานกลาง </a:t>
            </a:r>
            <a:endParaRPr lang="en-US" sz="4800" b="1" u="sng" dirty="0">
              <a:solidFill>
                <a:schemeClr val="bg2"/>
              </a:solidFill>
              <a:latin typeface="Angsana New" pitchFamily="18" charset="-34"/>
            </a:endParaRPr>
          </a:p>
          <a:p>
            <a:pPr algn="ctr" eaLnBrk="0" hangingPunct="0"/>
            <a:endParaRPr lang="en-US" sz="5400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</a:rPr>
              <a:t>6. ติดต่อกับเจ้าหน้าที่ของรัฐหรือผู้นำทางการเมือง </a:t>
            </a:r>
          </a:p>
          <a:p>
            <a:r>
              <a:rPr lang="th-TH" sz="4000" b="1" dirty="0" smtClean="0">
                <a:solidFill>
                  <a:srgbClr val="FFFF00"/>
                </a:solidFill>
              </a:rPr>
              <a:t>7. บริจาคเงิน/สิ่งของช่วยเหลือพรรคการเมืองหรือผู้สมัครรับเลือกตั้ง </a:t>
            </a:r>
          </a:p>
          <a:p>
            <a:r>
              <a:rPr lang="th-TH" sz="4000" b="1" dirty="0" smtClean="0">
                <a:solidFill>
                  <a:srgbClr val="FFFF00"/>
                </a:solidFill>
              </a:rPr>
              <a:t>8.  ร่วมการประชุม ฟังการหาเสียง แนะนำตัว หรือการชุมนุมทางการเมือง </a:t>
            </a:r>
          </a:p>
          <a:p>
            <a:r>
              <a:rPr lang="th-TH" sz="4000" b="1" dirty="0" smtClean="0">
                <a:solidFill>
                  <a:srgbClr val="FFFF00"/>
                </a:solidFill>
              </a:rPr>
              <a:t>9. ช่วยรณรงค์หาเสียง</a:t>
            </a:r>
          </a:p>
          <a:p>
            <a:r>
              <a:rPr lang="th-TH" sz="4000" b="1" dirty="0" smtClean="0">
                <a:solidFill>
                  <a:srgbClr val="FFFF00"/>
                </a:solidFill>
              </a:rPr>
              <a:t>10. สมัครเป็นสมาชิกพรรคการเมือง</a:t>
            </a:r>
            <a:endParaRPr lang="th-TH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533400" y="1752600"/>
            <a:ext cx="8153400" cy="44935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Angsana New" pitchFamily="18" charset="-34"/>
              </a:rPr>
              <a:t>11. </a:t>
            </a:r>
            <a:r>
              <a:rPr lang="th-TH" sz="4400" b="1" dirty="0" smtClean="0">
                <a:solidFill>
                  <a:srgbClr val="FFFF00"/>
                </a:solidFill>
                <a:latin typeface="Angsana New" pitchFamily="18" charset="-34"/>
              </a:rPr>
              <a:t>ร่วมกิจกรรมของพรรคเช่นเข้าร่วมประชุม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Angsana New" pitchFamily="18" charset="-34"/>
              </a:rPr>
              <a:t>12. </a:t>
            </a:r>
            <a:r>
              <a:rPr lang="th-TH" sz="4400" b="1" dirty="0" smtClean="0">
                <a:solidFill>
                  <a:srgbClr val="FFFF00"/>
                </a:solidFill>
                <a:latin typeface="Angsana New" pitchFamily="18" charset="-34"/>
              </a:rPr>
              <a:t>ดำเนินกิจกรรมหาเงินเข้าพรรคการเมือง</a:t>
            </a:r>
            <a:endParaRPr lang="en-US" sz="4400" b="1" dirty="0" smtClean="0">
              <a:solidFill>
                <a:srgbClr val="FFFF00"/>
              </a:solidFill>
              <a:latin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Angsana New" pitchFamily="18" charset="-34"/>
              </a:rPr>
              <a:t>13. </a:t>
            </a:r>
            <a:r>
              <a:rPr lang="th-TH" sz="4400" b="1" dirty="0" smtClean="0">
                <a:solidFill>
                  <a:srgbClr val="FFFF00"/>
                </a:solidFill>
                <a:latin typeface="Angsana New" pitchFamily="18" charset="-34"/>
              </a:rPr>
              <a:t>เป็นผู้สมัครรับเลือกตั้งในนามพรรคการเมือง</a:t>
            </a:r>
            <a:endParaRPr lang="en-US" sz="4400" b="1" dirty="0" smtClean="0">
              <a:solidFill>
                <a:srgbClr val="FFFF00"/>
              </a:solidFill>
              <a:latin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Angsana New" pitchFamily="18" charset="-34"/>
              </a:rPr>
              <a:t>14. 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</a:rPr>
              <a:t>ร่วมดำเนินกิจกรรมสาธารณะ</a:t>
            </a:r>
            <a:r>
              <a:rPr lang="en-US" sz="4400" b="1" dirty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</a:rPr>
              <a:t>และดูแลกิจกรรมของพรรค</a:t>
            </a:r>
            <a:r>
              <a:rPr lang="th-TH" sz="4400" b="1" dirty="0" smtClean="0">
                <a:solidFill>
                  <a:srgbClr val="FFFF00"/>
                </a:solidFill>
                <a:latin typeface="Angsana New" pitchFamily="18" charset="-34"/>
              </a:rPr>
              <a:t>การเมือง</a:t>
            </a:r>
            <a:endParaRPr lang="th-TH" sz="4400" b="1" dirty="0">
              <a:solidFill>
                <a:srgbClr val="FFFF00"/>
              </a:solidFill>
            </a:endParaRP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1219200" y="152400"/>
            <a:ext cx="6172200" cy="1447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th-TH" sz="6000" b="1" dirty="0">
                <a:solidFill>
                  <a:schemeClr val="bg2"/>
                </a:solidFill>
                <a:latin typeface="Angsana New" pitchFamily="18" charset="-34"/>
              </a:rPr>
              <a:t>สนใจและมีส่วนร่วมมาก </a:t>
            </a:r>
            <a:endParaRPr lang="en-US" sz="6600" dirty="0">
              <a:solidFill>
                <a:schemeClr val="bg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 build="p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Network Blitz">
  <a:themeElements>
    <a:clrScheme name="ระดับสีเทา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etwork Blitz">
      <a:majorFont>
        <a:latin typeface="Arial Black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otheca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อยู่ติดกัน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ยู่ติดกัน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หมุดยึด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หมุดยึด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มุดยึด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Network Blitz">
  <a:themeElements>
    <a:clrScheme name="ระดับสีเทา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etwork Blitz">
      <a:majorFont>
        <a:latin typeface="Arial Black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2054</TotalTime>
  <Words>3036</Words>
  <Application>Microsoft Office PowerPoint</Application>
  <PresentationFormat>นำเสนอทางหน้าจอ (4:3)</PresentationFormat>
  <Paragraphs>277</Paragraphs>
  <Slides>61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7</vt:i4>
      </vt:variant>
      <vt:variant>
        <vt:lpstr>ชื่อเรื่องภาพนิ่ง</vt:lpstr>
      </vt:variant>
      <vt:variant>
        <vt:i4>61</vt:i4>
      </vt:variant>
    </vt:vector>
  </HeadingPairs>
  <TitlesOfParts>
    <vt:vector size="68" baseType="lpstr">
      <vt:lpstr>Network Blitz</vt:lpstr>
      <vt:lpstr>Waveform</vt:lpstr>
      <vt:lpstr>1_Origin</vt:lpstr>
      <vt:lpstr>Apothecary</vt:lpstr>
      <vt:lpstr>อยู่ติดกัน</vt:lpstr>
      <vt:lpstr>หมุดยึด</vt:lpstr>
      <vt:lpstr>1_Network Blitz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ลำดับขั้นของการมีส่วนร่วมทางการเมือง  Milbrath และ Goel (1965)</vt:lpstr>
      <vt:lpstr>งานนำเสนอ PowerPoint</vt:lpstr>
      <vt:lpstr>งานนำเสนอ PowerPoint</vt:lpstr>
      <vt:lpstr>ลำดับขั้นของการมีส่วนร่วมทางการเมือง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คนไทยไปเลือกตั้งมากขึ้น</vt:lpstr>
      <vt:lpstr>งานนำเสนอ PowerPoint</vt:lpstr>
      <vt:lpstr>สถานการณ์...</vt:lpstr>
      <vt:lpstr>ประเด็นท้าทาย</vt:lpstr>
      <vt:lpstr>งานนำเสนอ PowerPoint</vt:lpstr>
      <vt:lpstr>ประเด็นท้าทาย</vt:lpstr>
      <vt:lpstr>กรณีศึกษา</vt:lpstr>
      <vt:lpstr>ประเด็นท้าทาย</vt:lpstr>
      <vt:lpstr>งานนำเสนอ PowerPoint</vt:lpstr>
      <vt:lpstr>คนไทยรับรู้ข่าวสารทางการเมืองผ่านช่องทางไหน (2559)</vt:lpstr>
      <vt:lpstr>ประเด็นท้าทาย</vt:lpstr>
      <vt:lpstr>ประเด็นท้าทาย</vt:lpstr>
      <vt:lpstr>นักรัฐศาสตร์ไทยอีกจำนวนหนึ่ง ยังบอกอีกว่า ... ความตื่นตัวสนใจ เหล่านี้ เราสามารถคาดหวังได้จากคนเมือง / คนมีการศึกษาดี / ชนชั้นกลาง และปัญหาประชาธิปไตยไทย (หรือเอาแค่เรื่องการมีส่วนร่วมก็ได้) ที่ผ่านมา เป็นเพราะคนจน/คนชนบท ที่มีการศึกษาน้อย แต่เป็นเสียงส่วนใหญ่ ไม่มี “ความเอาใจใส่ทางการเมือง” ที่มากพอ จึงมักถูก “บังคับ เกณฑ์ จ้าง ซื้อ...ไปมีส่วนร่วมทางการเมือง”</vt:lpstr>
      <vt:lpstr>การมีส่วนร่วมของ คน กทม. vs คน ตจว. (ข้อมูล 2550)</vt:lpstr>
      <vt:lpstr>นักปกครองยุคใหม่</vt:lpstr>
      <vt:lpstr>งานนำเสนอ PowerPoint</vt:lpstr>
      <vt:lpstr>เรากำลังเผชิญกับ</vt:lpstr>
      <vt:lpstr>จากแนวคิด....การปฏิบัติ</vt:lpstr>
      <vt:lpstr>public deliberation มีเป็นร้อยเป็นพันรูปแบบ</vt:lpstr>
      <vt:lpstr>มุ่งทำให้นิยามอย่างง่ายของ “ประชาธิปไตย”  มีความหมายและปฏิบัติได้จริง</vt:lpstr>
      <vt:lpstr>“ประชาธิปไตย” มีความหมายและปฏิบัติได้จริง</vt:lpstr>
      <vt:lpstr>“ประชาธิปไตย” มีความหมายและปฏิบัติได้จริง</vt:lpstr>
      <vt:lpstr>ความแตกต่างจากการจัดกระบวนการอื่นๆ ?</vt:lpstr>
      <vt:lpstr>ประโยชน์ของประชาธิปไตยแบบปรึกษาหารือ</vt:lpstr>
      <vt:lpstr>งานนำเสนอ PowerPoint</vt:lpstr>
      <vt:lpstr>งานนำเสนอ PowerPoint</vt:lpstr>
      <vt:lpstr>งานนำเสนอ PowerPoint</vt:lpstr>
      <vt:lpstr>ประโยชน์ในต่อตัวนโยบาย</vt:lpstr>
      <vt:lpstr>ข้อจำกัดของการนำแนวคิดประชาธิปไตยแบบปรึกษาหารือไปประยุกต์ใช้ </vt:lpstr>
      <vt:lpstr>ข้อจำกัดของการนำแนวคิดประชาธิปไตยแบบปรึกษาหารือไปประยุกต์ใช้ </vt:lpstr>
      <vt:lpstr>ข้อจำกัดของการนำแนวคิดประชาธิปไตยแบบปรึกษาหารือไปประยุกต์ใช้ </vt:lpstr>
      <vt:lpstr>รูปแบบต่างๆ ของประชาธิปไตยแบบปรึกษาหารือ</vt:lpstr>
      <vt:lpstr>ประชาเสวนาหาทางออก</vt:lpstr>
      <vt:lpstr>เป้าหมายที่หลากหลายของเวทีปรึกษาหารือสาธารณะ</vt:lpstr>
      <vt:lpstr>คุณลักษณะสำคัญที่กระบวนการปรึกษาหารือสาธารณะทุกรูปแบบมีเหมือนๆ กัน</vt:lpstr>
      <vt:lpstr>สิ่งที่ต้องพึงระวัง</vt:lpstr>
      <vt:lpstr>งานนำเสนอ PowerPoint</vt:lpstr>
    </vt:vector>
  </TitlesOfParts>
  <Company>*******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*******</dc:creator>
  <cp:lastModifiedBy>Windows User</cp:lastModifiedBy>
  <cp:revision>80</cp:revision>
  <dcterms:created xsi:type="dcterms:W3CDTF">2002-09-26T04:03:38Z</dcterms:created>
  <dcterms:modified xsi:type="dcterms:W3CDTF">2016-12-13T07:22:25Z</dcterms:modified>
</cp:coreProperties>
</file>