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80" r:id="rId2"/>
  </p:sldIdLst>
  <p:sldSz cx="7559675" cy="10691813"/>
  <p:notesSz cx="7105650" cy="10239375"/>
  <p:embeddedFontLst>
    <p:embeddedFont>
      <p:font typeface="Angsana New" pitchFamily="18" charset="-34"/>
      <p:regular r:id="rId3"/>
      <p:bold r:id="rId4"/>
      <p:italic r:id="rId5"/>
      <p:boldItalic r:id="rId6"/>
    </p:embeddedFont>
    <p:embeddedFont>
      <p:font typeface="Calibri Light" pitchFamily="34" charset="0"/>
      <p:regular r:id="rId7"/>
      <p:italic r:id="rId8"/>
    </p:embeddedFont>
    <p:embeddedFont>
      <p:font typeface="Chulabhorn Likit Display Medium" pitchFamily="2" charset="-34"/>
      <p:regular r:id="rId9"/>
    </p:embeddedFont>
    <p:embeddedFont>
      <p:font typeface="Cordia New" pitchFamily="34" charset="-34"/>
      <p:regular r:id="rId10"/>
      <p:bold r:id="rId11"/>
      <p:italic r:id="rId12"/>
      <p:boldItalic r:id="rId13"/>
    </p:embeddedFont>
    <p:embeddedFont>
      <p:font typeface="Chulabhorn Likit Text Light" pitchFamily="2" charset="-34"/>
      <p:regular r:id="rId14"/>
    </p:embeddedFont>
    <p:embeddedFont>
      <p:font typeface="Chulabhorn Likit Text" pitchFamily="2" charset="-34"/>
      <p:regular r:id="rId15"/>
      <p:bold r:id="rId16"/>
    </p:embeddedFont>
    <p:embeddedFont>
      <p:font typeface="Calibri" pitchFamily="34" charset="0"/>
      <p:regular r:id="rId17"/>
      <p:bold r:id="rId18"/>
      <p:italic r:id="rId19"/>
      <p:boldItalic r:id="rId20"/>
    </p:embeddedFont>
  </p:embeddedFontLst>
  <p:defaultTextStyle>
    <a:defPPr>
      <a:defRPr lang="en-US"/>
    </a:defPPr>
    <a:lvl1pPr marL="0" algn="l" defTabSz="497739" rtl="0" eaLnBrk="1" latinLnBrk="0" hangingPunct="1">
      <a:defRPr sz="1960" kern="1200">
        <a:solidFill>
          <a:schemeClr val="tx1"/>
        </a:solidFill>
        <a:latin typeface="+mn-lt"/>
        <a:ea typeface="+mn-ea"/>
        <a:cs typeface="+mn-cs"/>
      </a:defRPr>
    </a:lvl1pPr>
    <a:lvl2pPr marL="497739" algn="l" defTabSz="497739" rtl="0" eaLnBrk="1" latinLnBrk="0" hangingPunct="1">
      <a:defRPr sz="1960" kern="1200">
        <a:solidFill>
          <a:schemeClr val="tx1"/>
        </a:solidFill>
        <a:latin typeface="+mn-lt"/>
        <a:ea typeface="+mn-ea"/>
        <a:cs typeface="+mn-cs"/>
      </a:defRPr>
    </a:lvl2pPr>
    <a:lvl3pPr marL="995478" algn="l" defTabSz="497739" rtl="0" eaLnBrk="1" latinLnBrk="0" hangingPunct="1">
      <a:defRPr sz="1960" kern="1200">
        <a:solidFill>
          <a:schemeClr val="tx1"/>
        </a:solidFill>
        <a:latin typeface="+mn-lt"/>
        <a:ea typeface="+mn-ea"/>
        <a:cs typeface="+mn-cs"/>
      </a:defRPr>
    </a:lvl3pPr>
    <a:lvl4pPr marL="1493217" algn="l" defTabSz="497739" rtl="0" eaLnBrk="1" latinLnBrk="0" hangingPunct="1">
      <a:defRPr sz="1960" kern="1200">
        <a:solidFill>
          <a:schemeClr val="tx1"/>
        </a:solidFill>
        <a:latin typeface="+mn-lt"/>
        <a:ea typeface="+mn-ea"/>
        <a:cs typeface="+mn-cs"/>
      </a:defRPr>
    </a:lvl4pPr>
    <a:lvl5pPr marL="1990957" algn="l" defTabSz="497739" rtl="0" eaLnBrk="1" latinLnBrk="0" hangingPunct="1">
      <a:defRPr sz="1960" kern="1200">
        <a:solidFill>
          <a:schemeClr val="tx1"/>
        </a:solidFill>
        <a:latin typeface="+mn-lt"/>
        <a:ea typeface="+mn-ea"/>
        <a:cs typeface="+mn-cs"/>
      </a:defRPr>
    </a:lvl5pPr>
    <a:lvl6pPr marL="2488695" algn="l" defTabSz="497739" rtl="0" eaLnBrk="1" latinLnBrk="0" hangingPunct="1">
      <a:defRPr sz="1960" kern="1200">
        <a:solidFill>
          <a:schemeClr val="tx1"/>
        </a:solidFill>
        <a:latin typeface="+mn-lt"/>
        <a:ea typeface="+mn-ea"/>
        <a:cs typeface="+mn-cs"/>
      </a:defRPr>
    </a:lvl6pPr>
    <a:lvl7pPr marL="2986435" algn="l" defTabSz="497739" rtl="0" eaLnBrk="1" latinLnBrk="0" hangingPunct="1">
      <a:defRPr sz="1960" kern="1200">
        <a:solidFill>
          <a:schemeClr val="tx1"/>
        </a:solidFill>
        <a:latin typeface="+mn-lt"/>
        <a:ea typeface="+mn-ea"/>
        <a:cs typeface="+mn-cs"/>
      </a:defRPr>
    </a:lvl7pPr>
    <a:lvl8pPr marL="3484174" algn="l" defTabSz="497739" rtl="0" eaLnBrk="1" latinLnBrk="0" hangingPunct="1">
      <a:defRPr sz="1960" kern="1200">
        <a:solidFill>
          <a:schemeClr val="tx1"/>
        </a:solidFill>
        <a:latin typeface="+mn-lt"/>
        <a:ea typeface="+mn-ea"/>
        <a:cs typeface="+mn-cs"/>
      </a:defRPr>
    </a:lvl8pPr>
    <a:lvl9pPr marL="3981914" algn="l" defTabSz="497739"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E00"/>
    <a:srgbClr val="F5A109"/>
    <a:srgbClr val="FFCF00"/>
    <a:srgbClr val="686600"/>
    <a:srgbClr val="9A9600"/>
    <a:srgbClr val="FFCE00"/>
    <a:srgbClr val="FFF600"/>
    <a:srgbClr val="FFCC00"/>
    <a:srgbClr val="F8F278"/>
    <a:srgbClr val="FFF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1" autoAdjust="0"/>
    <p:restoredTop sz="94660"/>
  </p:normalViewPr>
  <p:slideViewPr>
    <p:cSldViewPr snapToGrid="0">
      <p:cViewPr>
        <p:scale>
          <a:sx n="70" d="100"/>
          <a:sy n="70" d="100"/>
        </p:scale>
        <p:origin x="-1896" y="228"/>
      </p:cViewPr>
      <p:guideLst>
        <p:guide orient="horz" pos="3367"/>
        <p:guide pos="2381"/>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font" Target="fonts/font16.fntdata"/><Relationship Id="rId3" Type="http://schemas.openxmlformats.org/officeDocument/2006/relationships/font" Target="fonts/font1.fntdata"/><Relationship Id="rId21" Type="http://schemas.openxmlformats.org/officeDocument/2006/relationships/presProps" Target="presProp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24" Type="http://schemas.openxmlformats.org/officeDocument/2006/relationships/tableStyles" Target="tableStyles.xml"/><Relationship Id="rId5" Type="http://schemas.openxmlformats.org/officeDocument/2006/relationships/font" Target="fonts/font3.fntdata"/><Relationship Id="rId15" Type="http://schemas.openxmlformats.org/officeDocument/2006/relationships/font" Target="fonts/font13.fntdata"/><Relationship Id="rId23" Type="http://schemas.openxmlformats.org/officeDocument/2006/relationships/theme" Target="theme/theme1.xml"/><Relationship Id="rId10" Type="http://schemas.openxmlformats.org/officeDocument/2006/relationships/font" Target="fonts/font8.fntdata"/><Relationship Id="rId19" Type="http://schemas.openxmlformats.org/officeDocument/2006/relationships/font" Target="fonts/font17.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5E411C4A-6570-406B-9573-FC48F1C3EB7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75866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5E411C4A-6570-406B-9573-FC48F1C3EB7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261501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5E411C4A-6570-406B-9573-FC48F1C3EB7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414611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5E411C4A-6570-406B-9573-FC48F1C3EB7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105140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5E411C4A-6570-406B-9573-FC48F1C3EB7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253910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5E411C4A-6570-406B-9573-FC48F1C3EB7F}"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114866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520713" y="3905482"/>
            <a:ext cx="3198096" cy="5744375"/>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3827086" y="3905482"/>
            <a:ext cx="3213847" cy="5744375"/>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5E411C4A-6570-406B-9573-FC48F1C3EB7F}"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139113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5E411C4A-6570-406B-9573-FC48F1C3EB7F}"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371869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11C4A-6570-406B-9573-FC48F1C3EB7F}"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313874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5E411C4A-6570-406B-9573-FC48F1C3EB7F}"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349571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5E411C4A-6570-406B-9573-FC48F1C3EB7F}"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68397-D369-44B5-A11D-F270689567C0}" type="slidenum">
              <a:rPr lang="en-US" smtClean="0"/>
              <a:t>‹#›</a:t>
            </a:fld>
            <a:endParaRPr lang="en-US"/>
          </a:p>
        </p:txBody>
      </p:sp>
    </p:spTree>
    <p:extLst>
      <p:ext uri="{BB962C8B-B14F-4D97-AF65-F5344CB8AC3E}">
        <p14:creationId xmlns:p14="http://schemas.microsoft.com/office/powerpoint/2010/main" val="522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E411C4A-6570-406B-9573-FC48F1C3EB7F}" type="datetimeFigureOut">
              <a:rPr lang="en-US" smtClean="0"/>
              <a:t>7/20/2022</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F568397-D369-44B5-A11D-F270689567C0}" type="slidenum">
              <a:rPr lang="en-US" smtClean="0"/>
              <a:t>‹#›</a:t>
            </a:fld>
            <a:endParaRPr lang="en-US"/>
          </a:p>
        </p:txBody>
      </p:sp>
    </p:spTree>
    <p:extLst>
      <p:ext uri="{BB962C8B-B14F-4D97-AF65-F5344CB8AC3E}">
        <p14:creationId xmlns:p14="http://schemas.microsoft.com/office/powerpoint/2010/main" val="281315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gif"/><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สี่เหลี่ยมผืนผ้า 8">
            <a:extLst>
              <a:ext uri="{FF2B5EF4-FFF2-40B4-BE49-F238E27FC236}">
                <a16:creationId xmlns:a16="http://schemas.microsoft.com/office/drawing/2014/main" xmlns="" id="{7049990F-AFAC-4728-823C-A80A2A293633}"/>
              </a:ext>
            </a:extLst>
          </p:cNvPr>
          <p:cNvSpPr/>
          <p:nvPr/>
        </p:nvSpPr>
        <p:spPr>
          <a:xfrm>
            <a:off x="2402961" y="531628"/>
            <a:ext cx="5146158" cy="637954"/>
          </a:xfrm>
          <a:prstGeom prst="rect">
            <a:avLst/>
          </a:prstGeom>
          <a:solidFill>
            <a:srgbClr val="9A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รูปแบบอิสระ: รูปร่าง 7">
            <a:extLst>
              <a:ext uri="{FF2B5EF4-FFF2-40B4-BE49-F238E27FC236}">
                <a16:creationId xmlns:a16="http://schemas.microsoft.com/office/drawing/2014/main" xmlns="" id="{5AEA1CDF-49FB-4EF9-BDB4-DFC0851686FA}"/>
              </a:ext>
            </a:extLst>
          </p:cNvPr>
          <p:cNvSpPr/>
          <p:nvPr/>
        </p:nvSpPr>
        <p:spPr>
          <a:xfrm>
            <a:off x="0" y="-85060"/>
            <a:ext cx="7559675" cy="2488019"/>
          </a:xfrm>
          <a:custGeom>
            <a:avLst/>
            <a:gdLst>
              <a:gd name="connsiteX0" fmla="*/ 0 w 7559675"/>
              <a:gd name="connsiteY0" fmla="*/ 0 h 2488019"/>
              <a:gd name="connsiteX1" fmla="*/ 7559675 w 7559675"/>
              <a:gd name="connsiteY1" fmla="*/ 0 h 2488019"/>
              <a:gd name="connsiteX2" fmla="*/ 7559675 w 7559675"/>
              <a:gd name="connsiteY2" fmla="*/ 829339 h 2488019"/>
              <a:gd name="connsiteX3" fmla="*/ 3135048 w 7559675"/>
              <a:gd name="connsiteY3" fmla="*/ 829339 h 2488019"/>
              <a:gd name="connsiteX4" fmla="*/ 3119501 w 7559675"/>
              <a:gd name="connsiteY4" fmla="*/ 815955 h 2488019"/>
              <a:gd name="connsiteX5" fmla="*/ 3107979 w 7559675"/>
              <a:gd name="connsiteY5" fmla="*/ 829339 h 2488019"/>
              <a:gd name="connsiteX6" fmla="*/ 3083442 w 7559675"/>
              <a:gd name="connsiteY6" fmla="*/ 829339 h 2488019"/>
              <a:gd name="connsiteX7" fmla="*/ 3083442 w 7559675"/>
              <a:gd name="connsiteY7" fmla="*/ 857840 h 2488019"/>
              <a:gd name="connsiteX8" fmla="*/ 1680000 w 7559675"/>
              <a:gd name="connsiteY8" fmla="*/ 2488019 h 2488019"/>
              <a:gd name="connsiteX9" fmla="*/ 0 w 7559675"/>
              <a:gd name="connsiteY9" fmla="*/ 2488019 h 248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9675" h="2488019">
                <a:moveTo>
                  <a:pt x="0" y="0"/>
                </a:moveTo>
                <a:lnTo>
                  <a:pt x="7559675" y="0"/>
                </a:lnTo>
                <a:lnTo>
                  <a:pt x="7559675" y="829339"/>
                </a:lnTo>
                <a:lnTo>
                  <a:pt x="3135048" y="829339"/>
                </a:lnTo>
                <a:lnTo>
                  <a:pt x="3119501" y="815955"/>
                </a:lnTo>
                <a:lnTo>
                  <a:pt x="3107979" y="829339"/>
                </a:lnTo>
                <a:lnTo>
                  <a:pt x="3083442" y="829339"/>
                </a:lnTo>
                <a:lnTo>
                  <a:pt x="3083442" y="857840"/>
                </a:lnTo>
                <a:lnTo>
                  <a:pt x="1680000" y="2488019"/>
                </a:lnTo>
                <a:lnTo>
                  <a:pt x="0" y="2488019"/>
                </a:lnTo>
                <a:close/>
              </a:path>
            </a:pathLst>
          </a:custGeom>
          <a:gradFill flip="none" rotWithShape="1">
            <a:gsLst>
              <a:gs pos="0">
                <a:srgbClr val="F5A109"/>
              </a:gs>
              <a:gs pos="51000">
                <a:srgbClr val="FFFF00"/>
              </a:gs>
              <a:gs pos="100000">
                <a:srgbClr val="F5A10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h-TH"/>
          </a:p>
        </p:txBody>
      </p:sp>
      <p:sp>
        <p:nvSpPr>
          <p:cNvPr id="10" name="สี่เหลี่ยมผืนผ้า 9">
            <a:extLst>
              <a:ext uri="{FF2B5EF4-FFF2-40B4-BE49-F238E27FC236}">
                <a16:creationId xmlns:a16="http://schemas.microsoft.com/office/drawing/2014/main" xmlns="" id="{91FA2723-2387-432B-9005-0194CEA94912}"/>
              </a:ext>
            </a:extLst>
          </p:cNvPr>
          <p:cNvSpPr/>
          <p:nvPr/>
        </p:nvSpPr>
        <p:spPr>
          <a:xfrm>
            <a:off x="0" y="10210733"/>
            <a:ext cx="7559675" cy="481079"/>
          </a:xfrm>
          <a:prstGeom prst="rect">
            <a:avLst/>
          </a:prstGeom>
          <a:gradFill>
            <a:gsLst>
              <a:gs pos="0">
                <a:srgbClr val="F5A109"/>
              </a:gs>
              <a:gs pos="51000">
                <a:srgbClr val="FFFF00"/>
              </a:gs>
              <a:gs pos="100000">
                <a:srgbClr val="F5A10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9" name="สี่เหลี่ยมผืนผ้า 18">
            <a:extLst>
              <a:ext uri="{FF2B5EF4-FFF2-40B4-BE49-F238E27FC236}">
                <a16:creationId xmlns:a16="http://schemas.microsoft.com/office/drawing/2014/main" xmlns="" id="{2D7E04E9-2E78-40AB-823D-0574712C2E96}"/>
              </a:ext>
            </a:extLst>
          </p:cNvPr>
          <p:cNvSpPr/>
          <p:nvPr/>
        </p:nvSpPr>
        <p:spPr>
          <a:xfrm>
            <a:off x="2304591" y="1519628"/>
            <a:ext cx="5342897" cy="646331"/>
          </a:xfrm>
          <a:prstGeom prst="rect">
            <a:avLst/>
          </a:prstGeom>
          <a:noFill/>
        </p:spPr>
        <p:txBody>
          <a:bodyPr wrap="square" lIns="91440" tIns="45720" rIns="91440" bIns="45720">
            <a:spAutoFit/>
          </a:bodyPr>
          <a:lstStyle/>
          <a:p>
            <a:pPr algn="ctr"/>
            <a:r>
              <a:rPr lang="th-TH" sz="1800" dirty="0">
                <a:solidFill>
                  <a:srgbClr val="504E00"/>
                </a:solidFill>
                <a:latin typeface="Chulabhorn Likit Display Medium" pitchFamily="2" charset="-34"/>
                <a:cs typeface="Chulabhorn Likit Display Medium" pitchFamily="2" charset="-34"/>
              </a:rPr>
              <a:t>ปลัดมหาดไทย ปลุกใจราชสีห์และภาคีเครือข่าย 21 อำเภอพื้นที่จังหวัดภาคกลางตอนล่างและภาคใต้</a:t>
            </a:r>
            <a:endParaRPr lang="th-TH" sz="1800" b="1" cap="none" spc="0" dirty="0">
              <a:ln w="0"/>
              <a:solidFill>
                <a:srgbClr val="504E00"/>
              </a:solidFill>
              <a:effectLst>
                <a:outerShdw blurRad="38100" dist="19050" dir="2700000" algn="tl" rotWithShape="0">
                  <a:schemeClr val="dk1">
                    <a:alpha val="40000"/>
                  </a:schemeClr>
                </a:outerShdw>
              </a:effectLst>
              <a:latin typeface="Chulabhorn Likit Display Medium" pitchFamily="2" charset="-34"/>
              <a:cs typeface="Chulabhorn Likit Display Medium" pitchFamily="2" charset="-34"/>
            </a:endParaRPr>
          </a:p>
        </p:txBody>
      </p:sp>
      <p:sp>
        <p:nvSpPr>
          <p:cNvPr id="25" name="สี่เหลี่ยมผืนผ้า 24">
            <a:extLst>
              <a:ext uri="{FF2B5EF4-FFF2-40B4-BE49-F238E27FC236}">
                <a16:creationId xmlns:a16="http://schemas.microsoft.com/office/drawing/2014/main" xmlns="" id="{6953BAEB-639F-46A3-A005-C1385388AE07}"/>
              </a:ext>
            </a:extLst>
          </p:cNvPr>
          <p:cNvSpPr/>
          <p:nvPr/>
        </p:nvSpPr>
        <p:spPr>
          <a:xfrm>
            <a:off x="304358" y="2524160"/>
            <a:ext cx="7163153" cy="1546577"/>
          </a:xfrm>
          <a:prstGeom prst="rect">
            <a:avLst/>
          </a:prstGeom>
          <a:noFill/>
          <a:ln>
            <a:noFill/>
          </a:ln>
        </p:spPr>
        <p:txBody>
          <a:bodyPr wrap="square" lIns="91440" tIns="45720" rIns="91440" bIns="45720">
            <a:spAutoFit/>
          </a:bodyPr>
          <a:lstStyle/>
          <a:p>
            <a:r>
              <a:rPr lang="th-TH" sz="1050" dirty="0" smtClean="0">
                <a:latin typeface="Chulabhorn Likit Text" pitchFamily="2" charset="-34"/>
                <a:cs typeface="Chulabhorn Likit Text" pitchFamily="2" charset="-34"/>
              </a:rPr>
              <a:t>วันที่ </a:t>
            </a:r>
            <a:r>
              <a:rPr lang="th-TH" sz="1050" dirty="0" smtClean="0">
                <a:latin typeface="Chulabhorn Likit Text" pitchFamily="2" charset="-34"/>
                <a:cs typeface="Chulabhorn Likit Text" pitchFamily="2" charset="-34"/>
              </a:rPr>
              <a:t>18 </a:t>
            </a:r>
            <a:r>
              <a:rPr lang="th-TH" sz="1050" dirty="0">
                <a:latin typeface="Chulabhorn Likit Text" pitchFamily="2" charset="-34"/>
                <a:cs typeface="Chulabhorn Likit Text" pitchFamily="2" charset="-34"/>
              </a:rPr>
              <a:t>ก.ค. 65 เวลา 15:00 น. นายสุทธิ</a:t>
            </a:r>
            <a:r>
              <a:rPr lang="th-TH" sz="1050" dirty="0" err="1">
                <a:latin typeface="Chulabhorn Likit Text" pitchFamily="2" charset="-34"/>
                <a:cs typeface="Chulabhorn Likit Text" pitchFamily="2" charset="-34"/>
              </a:rPr>
              <a:t>พงษ์</a:t>
            </a:r>
            <a:r>
              <a:rPr lang="th-TH" sz="1050" dirty="0">
                <a:latin typeface="Chulabhorn Likit Text" pitchFamily="2" charset="-34"/>
                <a:cs typeface="Chulabhorn Likit Text" pitchFamily="2" charset="-34"/>
              </a:rPr>
              <a:t> จุลเจริญ ปลัดกระทรวงมหาดไทย ได้เป็นประธานเปิดโครงการฝึกอบรมเชิงปฏิบัติการผู้นำนักขับเคลื่อนยุทธศาสตร์นำการเปลี่ยนแปลง ระดับอำเภอ กรมการปกครอง รุ่นที่ 1 ภาคกลางตอนล่างและภาคใต้ ตามโครงการอำเภอนำร่องการ “บำบัดทุกข์ บำรุงสุข” แบบ</a:t>
            </a:r>
            <a:r>
              <a:rPr lang="th-TH" sz="1050" dirty="0" err="1">
                <a:latin typeface="Chulabhorn Likit Text" pitchFamily="2" charset="-34"/>
                <a:cs typeface="Chulabhorn Likit Text" pitchFamily="2" charset="-34"/>
              </a:rPr>
              <a:t>บูรณา</a:t>
            </a:r>
            <a:r>
              <a:rPr lang="th-TH" sz="1050" dirty="0">
                <a:latin typeface="Chulabhorn Likit Text" pitchFamily="2" charset="-34"/>
                <a:cs typeface="Chulabhorn Likit Text" pitchFamily="2" charset="-34"/>
              </a:rPr>
              <a:t>การ และบรรยายพิเศษ “ทำไมต้อง “</a:t>
            </a:r>
            <a:r>
              <a:rPr lang="en-US" sz="1050" dirty="0">
                <a:latin typeface="Chulabhorn Likit Text" pitchFamily="2" charset="-34"/>
                <a:cs typeface="Chulabhorn Likit Text" pitchFamily="2" charset="-34"/>
              </a:rPr>
              <a:t>C A S T” (Change Agents for Strategic Transformation (CAST))” </a:t>
            </a:r>
            <a:r>
              <a:rPr lang="th-TH" sz="1050" dirty="0">
                <a:latin typeface="Chulabhorn Likit Text" pitchFamily="2" charset="-34"/>
                <a:cs typeface="Chulabhorn Likit Text" pitchFamily="2" charset="-34"/>
              </a:rPr>
              <a:t>หลักสูตร “ผู้นำนักขับเคลื่อนยุทธศาสตร์นำการเปลี่ยนแปลงระดับอำเภอ” ผ่านระบบ </a:t>
            </a:r>
            <a:r>
              <a:rPr lang="en-US" sz="1050" dirty="0">
                <a:latin typeface="Chulabhorn Likit Text" pitchFamily="2" charset="-34"/>
                <a:cs typeface="Chulabhorn Likit Text" pitchFamily="2" charset="-34"/>
              </a:rPr>
              <a:t>Zoom Meeting </a:t>
            </a:r>
            <a:r>
              <a:rPr lang="th-TH" sz="1050" dirty="0">
                <a:latin typeface="Chulabhorn Likit Text" pitchFamily="2" charset="-34"/>
                <a:cs typeface="Chulabhorn Likit Text" pitchFamily="2" charset="-34"/>
              </a:rPr>
              <a:t>โดยมี รศ.</a:t>
            </a:r>
            <a:r>
              <a:rPr lang="th-TH" sz="1050" dirty="0" err="1">
                <a:latin typeface="Chulabhorn Likit Text" pitchFamily="2" charset="-34"/>
                <a:cs typeface="Chulabhorn Likit Text" pitchFamily="2" charset="-34"/>
              </a:rPr>
              <a:t>วรวรรณ</a:t>
            </a:r>
            <a:r>
              <a:rPr lang="th-TH" sz="1050" dirty="0">
                <a:latin typeface="Chulabhorn Likit Text" pitchFamily="2" charset="-34"/>
                <a:cs typeface="Chulabhorn Likit Text" pitchFamily="2" charset="-34"/>
              </a:rPr>
              <a:t> โรจนไพบูลย์ ผศ.พิเชฐ </a:t>
            </a:r>
            <a:r>
              <a:rPr lang="th-TH" sz="1050" dirty="0" err="1">
                <a:latin typeface="Chulabhorn Likit Text" pitchFamily="2" charset="-34"/>
                <a:cs typeface="Chulabhorn Likit Text" pitchFamily="2" charset="-34"/>
              </a:rPr>
              <a:t>โสวิทย</a:t>
            </a:r>
            <a:r>
              <a:rPr lang="th-TH" sz="1050" dirty="0">
                <a:latin typeface="Chulabhorn Likit Text" pitchFamily="2" charset="-34"/>
                <a:cs typeface="Chulabhorn Likit Text" pitchFamily="2" charset="-34"/>
              </a:rPr>
              <a:t>สกุล ที่ปรึกษาปลัดกระทรวงมหาดไทย นายบุญลือ ธรรมธรานุรักษ์ ผอ.สำนักบริหารการปกครองท้องที่ กรมการปกครอง นางสาวอรอุมา </a:t>
            </a:r>
            <a:r>
              <a:rPr lang="th-TH" sz="1050" dirty="0" err="1">
                <a:latin typeface="Chulabhorn Likit Text" pitchFamily="2" charset="-34"/>
                <a:cs typeface="Chulabhorn Likit Text" pitchFamily="2" charset="-34"/>
              </a:rPr>
              <a:t>วร</a:t>
            </a:r>
            <a:r>
              <a:rPr lang="th-TH" sz="1050" dirty="0">
                <a:latin typeface="Chulabhorn Likit Text" pitchFamily="2" charset="-34"/>
                <a:cs typeface="Chulabhorn Likit Text" pitchFamily="2" charset="-34"/>
              </a:rPr>
              <a:t>แสน ผอ.กลุ่มงานพัฒนาทรัพยากรมนุษย์ สถาบันดำรงราชานุภาพ นายอำเภอและภาคีเครือข่ายของกระทรวงมหาดไทย รวมจำนวน 210 คน และนายอำเภอที่สมัครเข้าร่วมโครงการฯ 54 อำเภอ จากจังหวัดเพชรบุรี กาญจนบุรี นครปฐม ประจวบ ราชบุรี สมุทรสงคราม สมุทรสาคร กระบี่ ชุมพร นครศรีธรรมราช พังงา ภูเก็ต ระนอง สุราษฎร์ธานี ตรัง นราธิวาส ปัตตานี พัทลุง ยะลา สงขลา จังหวัดสตูล ร่วมรับฟัง </a:t>
            </a:r>
            <a:endParaRPr lang="th-TH" sz="1050" dirty="0">
              <a:ln w="0"/>
              <a:effectLst>
                <a:outerShdw blurRad="38100" dist="19050" dir="2700000" algn="tl" rotWithShape="0">
                  <a:schemeClr val="dk1">
                    <a:alpha val="40000"/>
                  </a:schemeClr>
                </a:outerShdw>
              </a:effectLst>
              <a:latin typeface="Chulabhorn Likit Text" pitchFamily="2" charset="-34"/>
              <a:cs typeface="Chulabhorn Likit Text" pitchFamily="2" charset="-34"/>
            </a:endParaRPr>
          </a:p>
        </p:txBody>
      </p:sp>
      <p:sp>
        <p:nvSpPr>
          <p:cNvPr id="26" name="สี่เหลี่ยมผืนผ้า 25">
            <a:extLst>
              <a:ext uri="{FF2B5EF4-FFF2-40B4-BE49-F238E27FC236}">
                <a16:creationId xmlns:a16="http://schemas.microsoft.com/office/drawing/2014/main" xmlns="" id="{55F4C19F-4FAB-46FC-B14D-A6A23C52D358}"/>
              </a:ext>
            </a:extLst>
          </p:cNvPr>
          <p:cNvSpPr/>
          <p:nvPr/>
        </p:nvSpPr>
        <p:spPr>
          <a:xfrm>
            <a:off x="185879" y="2498360"/>
            <a:ext cx="7281632" cy="1540590"/>
          </a:xfrm>
          <a:prstGeom prst="rect">
            <a:avLst/>
          </a:prstGeom>
          <a:noFill/>
          <a:ln w="38100">
            <a:solidFill>
              <a:srgbClr val="F5A1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สี่เหลี่ยมผืนผ้า 32">
            <a:extLst>
              <a:ext uri="{FF2B5EF4-FFF2-40B4-BE49-F238E27FC236}">
                <a16:creationId xmlns:a16="http://schemas.microsoft.com/office/drawing/2014/main" xmlns="" id="{FB024C44-3293-4605-91EC-91D8ED3B2130}"/>
              </a:ext>
            </a:extLst>
          </p:cNvPr>
          <p:cNvSpPr/>
          <p:nvPr/>
        </p:nvSpPr>
        <p:spPr>
          <a:xfrm>
            <a:off x="2522368" y="10210733"/>
            <a:ext cx="5026750" cy="430887"/>
          </a:xfrm>
          <a:prstGeom prst="rect">
            <a:avLst/>
          </a:prstGeom>
          <a:noFill/>
        </p:spPr>
        <p:txBody>
          <a:bodyPr wrap="square" lIns="91440" tIns="45720" rIns="91440" bIns="45720">
            <a:spAutoFit/>
          </a:bodyPr>
          <a:lstStyle/>
          <a:p>
            <a:pPr algn="r"/>
            <a:r>
              <a:rPr lang="th-TH" sz="1100" b="1" cap="none" spc="0" dirty="0" smtClean="0">
                <a:ln w="0"/>
                <a:solidFill>
                  <a:srgbClr val="504E00"/>
                </a:solidFill>
                <a:effectLst>
                  <a:outerShdw blurRad="38100" dist="19050" dir="2700000" algn="tl" rotWithShape="0">
                    <a:schemeClr val="dk1">
                      <a:alpha val="40000"/>
                    </a:schemeClr>
                  </a:outerShdw>
                </a:effectLst>
                <a:latin typeface="Chulabhorn Likit Text Light" pitchFamily="2" charset="-34"/>
                <a:cs typeface="Chulabhorn Likit Text Light" pitchFamily="2" charset="-34"/>
              </a:rPr>
              <a:t>สำนักบริหารการปกครองท้องที่ กรมการปกครอ</a:t>
            </a:r>
            <a:r>
              <a:rPr lang="th-TH" sz="1100" b="1" dirty="0" smtClean="0">
                <a:ln w="0"/>
                <a:solidFill>
                  <a:srgbClr val="504E00"/>
                </a:solidFill>
                <a:effectLst>
                  <a:outerShdw blurRad="38100" dist="19050" dir="2700000" algn="tl" rotWithShape="0">
                    <a:schemeClr val="dk1">
                      <a:alpha val="40000"/>
                    </a:schemeClr>
                  </a:outerShdw>
                </a:effectLst>
                <a:latin typeface="Chulabhorn Likit Text Light" pitchFamily="2" charset="-34"/>
                <a:cs typeface="Chulabhorn Likit Text Light" pitchFamily="2" charset="-34"/>
              </a:rPr>
              <a:t>ง กระทรวงมหาดไทย</a:t>
            </a:r>
          </a:p>
          <a:p>
            <a:pPr algn="r"/>
            <a:r>
              <a:rPr lang="en-US" sz="1100" b="1" dirty="0">
                <a:ln w="0"/>
                <a:solidFill>
                  <a:srgbClr val="504E00"/>
                </a:solidFill>
                <a:effectLst>
                  <a:outerShdw blurRad="38100" dist="19050" dir="2700000" algn="tl" rotWithShape="0">
                    <a:schemeClr val="dk1">
                      <a:alpha val="40000"/>
                    </a:schemeClr>
                  </a:outerShdw>
                </a:effectLst>
                <a:latin typeface="Chulabhorn Likit Text Light" pitchFamily="2" charset="-34"/>
                <a:cs typeface="Chulabhorn Likit Text Light" pitchFamily="2" charset="-34"/>
              </a:rPr>
              <a:t>https://multi.dopa.go.th/pab/main/web_index</a:t>
            </a:r>
            <a:endParaRPr lang="th-TH" sz="1100" b="1" cap="none" spc="0" dirty="0">
              <a:ln w="0"/>
              <a:solidFill>
                <a:srgbClr val="504E00"/>
              </a:solidFill>
              <a:effectLst>
                <a:outerShdw blurRad="38100" dist="19050" dir="2700000" algn="tl" rotWithShape="0">
                  <a:schemeClr val="dk1">
                    <a:alpha val="40000"/>
                  </a:schemeClr>
                </a:outerShdw>
              </a:effectLst>
              <a:latin typeface="Chulabhorn Likit Text Light" pitchFamily="2" charset="-34"/>
              <a:cs typeface="Chulabhorn Likit Text Light" pitchFamily="2" charset="-34"/>
            </a:endParaRPr>
          </a:p>
        </p:txBody>
      </p:sp>
      <p:sp>
        <p:nvSpPr>
          <p:cNvPr id="36" name="วงรี 35">
            <a:extLst>
              <a:ext uri="{FF2B5EF4-FFF2-40B4-BE49-F238E27FC236}">
                <a16:creationId xmlns:a16="http://schemas.microsoft.com/office/drawing/2014/main" xmlns="" id="{8353A4D2-9A4F-4A86-8FE6-964AC83E32CF}"/>
              </a:ext>
            </a:extLst>
          </p:cNvPr>
          <p:cNvSpPr/>
          <p:nvPr/>
        </p:nvSpPr>
        <p:spPr>
          <a:xfrm>
            <a:off x="304358" y="255183"/>
            <a:ext cx="1705122" cy="1679944"/>
          </a:xfrm>
          <a:prstGeom prst="ellipse">
            <a:avLst/>
          </a:prstGeom>
          <a:gradFill>
            <a:gsLst>
              <a:gs pos="0">
                <a:schemeClr val="bg1"/>
              </a:gs>
              <a:gs pos="50000">
                <a:schemeClr val="accent4">
                  <a:lumMod val="105000"/>
                  <a:satMod val="103000"/>
                  <a:tint val="73000"/>
                </a:schemeClr>
              </a:gs>
              <a:gs pos="100000">
                <a:schemeClr val="bg1"/>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th-TH"/>
          </a:p>
        </p:txBody>
      </p:sp>
      <p:pic>
        <p:nvPicPr>
          <p:cNvPr id="1026" name="Picture 2" descr="C:\Users\HP\Downloads\logo_moi_130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86" y="-130332"/>
            <a:ext cx="2138463" cy="3055011"/>
          </a:xfrm>
          <a:prstGeom prst="rect">
            <a:avLst/>
          </a:prstGeom>
          <a:noFill/>
          <a:extLst>
            <a:ext uri="{909E8E84-426E-40DD-AFC4-6F175D3DCCD1}">
              <a14:hiddenFill xmlns:a14="http://schemas.microsoft.com/office/drawing/2010/main">
                <a:solidFill>
                  <a:srgbClr val="FFFFFF"/>
                </a:solidFill>
              </a14:hiddenFill>
            </a:ext>
          </a:extLst>
        </p:spPr>
      </p:pic>
      <p:pic>
        <p:nvPicPr>
          <p:cNvPr id="2" name="รูปภาพ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00" y="10238029"/>
            <a:ext cx="467431" cy="467431"/>
          </a:xfrm>
          <a:prstGeom prst="rect">
            <a:avLst/>
          </a:prstGeom>
        </p:spPr>
      </p:pic>
      <p:pic>
        <p:nvPicPr>
          <p:cNvPr id="3" name="รูปภาพ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406" y="4225930"/>
            <a:ext cx="2547787" cy="1695870"/>
          </a:xfrm>
          <a:prstGeom prst="rect">
            <a:avLst/>
          </a:prstGeom>
          <a:ln w="92075">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pic>
      <p:pic>
        <p:nvPicPr>
          <p:cNvPr id="30" name="รูปภาพ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394" y="6263044"/>
            <a:ext cx="2543812" cy="1693224"/>
          </a:xfrm>
          <a:prstGeom prst="rect">
            <a:avLst/>
          </a:prstGeom>
          <a:ln w="92075">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pic>
      <p:pic>
        <p:nvPicPr>
          <p:cNvPr id="31" name="รูปภาพ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394" y="8378447"/>
            <a:ext cx="2543812" cy="1693224"/>
          </a:xfrm>
          <a:prstGeom prst="rect">
            <a:avLst/>
          </a:prstGeom>
          <a:ln w="92075">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pic>
      <p:pic>
        <p:nvPicPr>
          <p:cNvPr id="32" name="รูปภาพ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0314" y="4227252"/>
            <a:ext cx="2543812" cy="1693224"/>
          </a:xfrm>
          <a:prstGeom prst="rect">
            <a:avLst/>
          </a:prstGeom>
          <a:ln w="92075">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pic>
      <p:pic>
        <p:nvPicPr>
          <p:cNvPr id="37" name="รูปภาพ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0314" y="6263043"/>
            <a:ext cx="2543812" cy="1693224"/>
          </a:xfrm>
          <a:prstGeom prst="rect">
            <a:avLst/>
          </a:prstGeom>
          <a:ln w="92075">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pic>
      <p:pic>
        <p:nvPicPr>
          <p:cNvPr id="38" name="รูปภาพ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2343" y="8375798"/>
            <a:ext cx="2552611" cy="1699082"/>
          </a:xfrm>
          <a:prstGeom prst="rect">
            <a:avLst/>
          </a:prstGeom>
          <a:ln w="92075">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pic>
    </p:spTree>
    <p:extLst>
      <p:ext uri="{BB962C8B-B14F-4D97-AF65-F5344CB8AC3E}">
        <p14:creationId xmlns:p14="http://schemas.microsoft.com/office/powerpoint/2010/main" val="3285463498"/>
      </p:ext>
    </p:extLst>
  </p:cSld>
  <p:clrMapOvr>
    <a:masterClrMapping/>
  </p:clrMapOvr>
</p:sld>
</file>

<file path=ppt/theme/theme1.xml><?xml version="1.0" encoding="utf-8"?>
<a:theme xmlns:a="http://schemas.openxmlformats.org/drawingml/2006/main" name="Office Theme">
  <a:themeElements>
    <a:clrScheme name="ธีมขอ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ธีมของ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ธีมขอ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2040</TotalTime>
  <Words>218</Words>
  <Application>Microsoft Office PowerPoint</Application>
  <PresentationFormat>กำหนดเอง</PresentationFormat>
  <Paragraphs>4</Paragraphs>
  <Slides>1</Slides>
  <Notes>0</Notes>
  <HiddenSlides>0</HiddenSlides>
  <MMClips>0</MMClips>
  <ScaleCrop>false</ScaleCrop>
  <HeadingPairs>
    <vt:vector size="6" baseType="variant">
      <vt:variant>
        <vt:lpstr>แบบอักษรที่ถูกใช้</vt:lpstr>
      </vt:variant>
      <vt:variant>
        <vt:i4>8</vt:i4>
      </vt:variant>
      <vt:variant>
        <vt:lpstr>ชุดรูปแบบ</vt:lpstr>
      </vt:variant>
      <vt:variant>
        <vt:i4>1</vt:i4>
      </vt:variant>
      <vt:variant>
        <vt:lpstr>ชื่อเรื่องภาพนิ่ง</vt:lpstr>
      </vt:variant>
      <vt:variant>
        <vt:i4>1</vt:i4>
      </vt:variant>
    </vt:vector>
  </HeadingPairs>
  <TitlesOfParts>
    <vt:vector size="10" baseType="lpstr">
      <vt:lpstr>Arial</vt:lpstr>
      <vt:lpstr>Angsana New</vt:lpstr>
      <vt:lpstr>Calibri Light</vt:lpstr>
      <vt:lpstr>Chulabhorn Likit Display Medium</vt:lpstr>
      <vt:lpstr>Cordia New</vt:lpstr>
      <vt:lpstr>Chulabhorn Likit Text Light</vt:lpstr>
      <vt:lpstr>Chulabhorn Likit Text</vt:lpstr>
      <vt:lpstr>Calibri</vt:lpstr>
      <vt:lpstr>Office Theme</vt:lpstr>
      <vt:lpstr>งานนำเสนอ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Sumet Ratprachum</dc:creator>
  <cp:lastModifiedBy>HP</cp:lastModifiedBy>
  <cp:revision>200</cp:revision>
  <cp:lastPrinted>2020-04-13T15:51:32Z</cp:lastPrinted>
  <dcterms:created xsi:type="dcterms:W3CDTF">2019-11-10T02:56:05Z</dcterms:created>
  <dcterms:modified xsi:type="dcterms:W3CDTF">2022-07-20T02:15:43Z</dcterms:modified>
</cp:coreProperties>
</file>