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1" r:id="rId2"/>
    <p:sldId id="283" r:id="rId3"/>
    <p:sldId id="258" r:id="rId4"/>
    <p:sldId id="288" r:id="rId5"/>
    <p:sldId id="289" r:id="rId6"/>
    <p:sldId id="264" r:id="rId7"/>
    <p:sldId id="291" r:id="rId8"/>
    <p:sldId id="290" r:id="rId9"/>
    <p:sldId id="281" r:id="rId10"/>
    <p:sldId id="276" r:id="rId11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C5"/>
    <a:srgbClr val="F5ADE7"/>
    <a:srgbClr val="F94A3D"/>
    <a:srgbClr val="F587F8"/>
    <a:srgbClr val="FFE697"/>
    <a:srgbClr val="00CCFF"/>
    <a:srgbClr val="00FFCC"/>
    <a:srgbClr val="00FF99"/>
    <a:srgbClr val="51F52B"/>
    <a:srgbClr val="CB2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ลักษณะชุดรูปแบบ 2 - เน้น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ลักษณะ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1B8B9272-C648-47B8-B6F1-9A3E2008CB3E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9318F05-4FD4-46DE-8948-BAAB10E34E6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481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5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53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570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5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71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08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0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31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6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60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E5F1-2CBA-4996-B5F6-6A3498DD8196}" type="datetimeFigureOut">
              <a:rPr lang="th-TH" smtClean="0"/>
              <a:pPr/>
              <a:t>20/07/63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7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2" name="รูปภาพ 11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7" y="1412776"/>
            <a:ext cx="5286375" cy="1138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สำนักการสอบสวนและนิติการ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DaunPenh" pitchFamily="2" charset="0"/>
                <a:cs typeface="DaunPenh" pitchFamily="2" charset="0"/>
              </a:rPr>
              <a:t>Investigation and Legal Affairs Bureau</a:t>
            </a:r>
            <a:endParaRPr lang="th-TH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9000" y="2695795"/>
            <a:ext cx="2786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วิสัยทัศน์</a:t>
            </a:r>
            <a:r>
              <a:rPr lang="en-US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4000" b="1" i="1" dirty="0">
                <a:solidFill>
                  <a:srgbClr val="0DE336"/>
                </a:solidFill>
                <a:latin typeface="Rage Italic" pitchFamily="66" charset="0"/>
                <a:cs typeface="JasmineUPC" pitchFamily="18" charset="-34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Rage Italic" pitchFamily="66" charset="0"/>
                <a:cs typeface="JasmineUPC" pitchFamily="18" charset="-34"/>
              </a:rPr>
              <a:t>ision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)</a:t>
            </a:r>
            <a:endParaRPr lang="th-TH" i="1" dirty="0">
              <a:solidFill>
                <a:srgbClr val="FF0000"/>
              </a:solidFill>
              <a:latin typeface="Rage Italic" pitchFamily="66" charset="0"/>
              <a:cs typeface="JasmineUPC" pitchFamily="18" charset="-34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7" y="3208331"/>
            <a:ext cx="8358187" cy="153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3800" b="1" dirty="0" smtClean="0">
              <a:solidFill>
                <a:schemeClr val="bg2">
                  <a:lumMod val="1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“เชี่ยวชาญกฎหมาย  บังคับใช้อย่างเป็นธรรม  </a:t>
            </a: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endParaRPr lang="th-TH" sz="3800" b="1" i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 ให้บริการทันสมัย</a:t>
            </a:r>
            <a:r>
              <a:rPr lang="en-US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”</a:t>
            </a:r>
            <a:endParaRPr lang="th-TH" sz="3800" b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70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2295836"/>
            <a:ext cx="9144000" cy="1989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ขอ</a:t>
            </a:r>
            <a:r>
              <a:rPr lang="th-TH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นำเรียนที่ประชุมเพื่อโปรดทราบ</a:t>
            </a:r>
          </a:p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3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3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687827"/>
            <a:ext cx="8321487" cy="452431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317500"/>
          </a:effectLst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h-TH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เรื่องที่รับทราบทาง </a:t>
            </a:r>
            <a:r>
              <a:rPr lang="en-US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website</a:t>
            </a:r>
          </a:p>
          <a:p>
            <a:endParaRPr lang="th-TH" sz="2400" b="1" dirty="0" smtClean="0">
              <a:solidFill>
                <a:schemeClr val="tx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zh-CN" sz="24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รายงานผลการดำเนินงาน สน.สก. ประจำเดือน มิถุนายน 2563</a:t>
            </a:r>
          </a:p>
          <a:p>
            <a:r>
              <a:rPr lang="th-TH" altLang="zh-CN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</a:t>
            </a:r>
            <a:r>
              <a:rPr lang="th-TH" altLang="zh-CN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(</a:t>
            </a:r>
            <a:r>
              <a:rPr lang="th-TH" altLang="zh-CN" sz="2400" b="1" dirty="0" err="1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ศบปช.</a:t>
            </a:r>
            <a:r>
              <a:rPr lang="th-TH" altLang="zh-CN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altLang="zh-CN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ผลการดำเนินงานสมาคม มูลนิธิ และเรี่ยไร (สรร.2)</a:t>
            </a:r>
            <a:endParaRPr lang="th-TH" altLang="zh-CN" sz="2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ผลการดำเนินงาน ขายทอดตลาดและค้าของเก่า (</a:t>
            </a:r>
            <a:r>
              <a:rPr lang="th-TH" altLang="zh-CN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สรร.4)</a:t>
            </a:r>
            <a:endParaRPr lang="th-TH" altLang="zh-CN" sz="2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 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ผลการดำเนินงานตามนโยบายลดอบายมุข สร้างสุขให้สังคม (สรร.3) 	  	        </a:t>
            </a:r>
            <a:r>
              <a:rPr lang="th-TH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พฤษภาคม 2563</a:t>
            </a:r>
          </a:p>
          <a:p>
            <a:r>
              <a:rPr lang="th-TH" sz="24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	</a:t>
            </a:r>
            <a:r>
              <a:rPr lang="th-TH" altLang="zh-CN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</a:t>
            </a:r>
            <a:r>
              <a:rPr lang="th-TH" sz="2400" b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ตรวจ</a:t>
            </a:r>
            <a:r>
              <a:rPr lang="th-TH" sz="2400" b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ติดตาม</a:t>
            </a:r>
            <a:r>
              <a:rPr lang="th-TH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และบังคับใช้กฎหมาย (</a:t>
            </a:r>
            <a:r>
              <a:rPr lang="th-TH" sz="2400" b="1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สกต</a:t>
            </a:r>
            <a:r>
              <a:rPr lang="th-TH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.)</a:t>
            </a:r>
            <a:endParaRPr lang="th-TH" sz="2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ผลการดำเนินการชันสูตรพลิกศพโดยพนักงานฝ่ายปกครองทั่วประเทศ (</a:t>
            </a:r>
            <a:r>
              <a:rPr lang="th-TH" altLang="zh-CN" sz="2400" b="1" dirty="0" err="1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สอธ.</a:t>
            </a:r>
            <a:r>
              <a:rPr lang="th-TH" altLang="zh-CN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</a:t>
            </a:r>
            <a:endParaRPr lang="th-TH" altLang="zh-CN" sz="24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สถิติการดำเนินงานกลุ่มงานกำกับการทวงถามหนี้ (</a:t>
            </a:r>
            <a:r>
              <a:rPr lang="th-TH" sz="2400" b="1" dirty="0" err="1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</a:t>
            </a:r>
            <a:r>
              <a:rPr lang="th-TH" sz="24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.)</a:t>
            </a:r>
          </a:p>
          <a:p>
            <a:endParaRPr lang="th-TH" sz="24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09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121132"/>
              </p:ext>
            </p:extLst>
          </p:nvPr>
        </p:nvGraphicFramePr>
        <p:xfrm>
          <a:off x="857224" y="1428736"/>
          <a:ext cx="7388894" cy="48572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02350"/>
                <a:gridCol w="897914"/>
                <a:gridCol w="857256"/>
                <a:gridCol w="857256"/>
                <a:gridCol w="857256"/>
                <a:gridCol w="928694"/>
                <a:gridCol w="857256"/>
                <a:gridCol w="1030912"/>
              </a:tblGrid>
              <a:tr h="3605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ประเภท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งานปืน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งานโรงแรม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งานโรงรับจำนำ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งานพนัน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งานเรี่ยไร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งานค้าของเก่า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เดือน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6,790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9,071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กุมภาพันธ์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6,910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8,505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มีนาคม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7,382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8,755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พฤษภาคม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9,275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,473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32,640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ตุลาคม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พฤศจิกายน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ธันวาคม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รวม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67,324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4,999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2,120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75,593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0063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ประจำปี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79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" name="รูปภาพ 10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Group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81250"/>
              </p:ext>
            </p:extLst>
          </p:nvPr>
        </p:nvGraphicFramePr>
        <p:xfrm>
          <a:off x="1357290" y="1428736"/>
          <a:ext cx="6553200" cy="3595956"/>
        </p:xfrm>
        <a:graphic>
          <a:graphicData uri="http://schemas.openxmlformats.org/drawingml/2006/table">
            <a:tbl>
              <a:tblPr/>
              <a:tblGrid>
                <a:gridCol w="699856"/>
                <a:gridCol w="4093649"/>
                <a:gridCol w="823564"/>
                <a:gridCol w="936131"/>
              </a:tblGrid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ชนิดของงาน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งานสมาคม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งานมูลนิธิ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จัดตั้ง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การเลิก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9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คืนเรื่อง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4290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ผลการดำเนินงานของส่วนรักษาความสงบเรียบร้อย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มิถุนายน 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290" y="1000108"/>
            <a:ext cx="2016125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งานสมาคม และ มูลนิธิ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5072074"/>
            <a:ext cx="1154112" cy="369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งานเรี่ยไร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58683"/>
              </p:ext>
            </p:extLst>
          </p:nvPr>
        </p:nvGraphicFramePr>
        <p:xfrm>
          <a:off x="1357290" y="5500702"/>
          <a:ext cx="6577012" cy="1148995"/>
        </p:xfrm>
        <a:graphic>
          <a:graphicData uri="http://schemas.openxmlformats.org/drawingml/2006/table">
            <a:tbl>
              <a:tblPr/>
              <a:tblGrid>
                <a:gridCol w="3898950"/>
                <a:gridCol w="2678062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จำนวนมูลนิธิ/สมาคม/ชมรม/นิติบุคคล/บุคคล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ธรรมดาที่</a:t>
                      </a:r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ยื่นคำขออนุญาต (ราย) 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87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baseline="0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ขายทอดตลาดและค้าของเก่า ของส่วนรักษาความสงบเรียบร้อย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มิถุนายน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455897"/>
              </p:ext>
            </p:extLst>
          </p:nvPr>
        </p:nvGraphicFramePr>
        <p:xfrm>
          <a:off x="428596" y="1078129"/>
          <a:ext cx="8286808" cy="5574177"/>
        </p:xfrm>
        <a:graphic>
          <a:graphicData uri="http://schemas.openxmlformats.org/drawingml/2006/table">
            <a:tbl>
              <a:tblPr/>
              <a:tblGrid>
                <a:gridCol w="3012746"/>
                <a:gridCol w="301977"/>
                <a:gridCol w="2036584"/>
                <a:gridCol w="567842"/>
                <a:gridCol w="1770719"/>
                <a:gridCol w="596940"/>
              </a:tblGrid>
              <a:tr h="4051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ประเภท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</a:t>
                      </a:r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ใบอนุญาต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87F1"/>
                    </a:solidFill>
                  </a:tcPr>
                </a:tc>
              </a:tr>
              <a:tr h="346203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กทม.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ภูมิภาค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86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ขายทอดตลาด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28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4328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2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ค้าของเก่า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8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ก.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ข.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,681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6,594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ค.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1,470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6,128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ง.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2,554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12,402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5525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5,792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25,132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4391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sng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5,820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25,187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4317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หมายเหตุ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405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ก.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โบราณวัตถุ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ศิลปวัตถุตามกฎหมายว่าด้วยโบราณสถาน โบราณวัตถุ ศิลปวัตถุและพิพิธภัณฑสถานแห่งชาติ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ข.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เพชร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พลอย ทอง นาก เงิน </a:t>
                      </a:r>
                      <a:r>
                        <a:rPr lang="th-TH" sz="16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อัญมณี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ค.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รถยนต์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ตามกฎหมายว่าด้วยรถยนต์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ง.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 ประเภท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อื่นๆ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0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ผลการดำเนินงานตามนโยบายลดอบายมุข สร้างสุขให้สังคม (สรร.3)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พฤษภาคม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772412"/>
              </p:ext>
            </p:extLst>
          </p:nvPr>
        </p:nvGraphicFramePr>
        <p:xfrm>
          <a:off x="142875" y="1571612"/>
          <a:ext cx="8893177" cy="2517479"/>
        </p:xfrm>
        <a:graphic>
          <a:graphicData uri="http://schemas.openxmlformats.org/drawingml/2006/table">
            <a:tbl>
              <a:tblPr/>
              <a:tblGrid>
                <a:gridCol w="1749759"/>
                <a:gridCol w="857210"/>
                <a:gridCol w="522945"/>
                <a:gridCol w="477134"/>
                <a:gridCol w="270467"/>
                <a:gridCol w="729612"/>
                <a:gridCol w="217144"/>
                <a:gridCol w="568632"/>
                <a:gridCol w="436340"/>
                <a:gridCol w="492305"/>
                <a:gridCol w="243039"/>
                <a:gridCol w="542737"/>
                <a:gridCol w="621558"/>
                <a:gridCol w="307087"/>
                <a:gridCol w="857208"/>
              </a:tblGrid>
              <a:tr h="3762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บังคับใช้กฎหมาย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49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3855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ผลการดำเนินงาน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ที่ออกตรวจ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ถูกต้องตาม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ดำเนินคดี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สั่งปิดสถานที่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th-TH" sz="12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ปว.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การ</a:t>
                      </a:r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ดำเนินงาน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479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677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ร้านจำหน่ายสุรา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,096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4,096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61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กวดขัน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แหล่งอบายมุขอื่นๆ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2,006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2,006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6,779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6,779</a:t>
                      </a:r>
                      <a:endParaRPr lang="th-TH" sz="18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59505"/>
              </p:ext>
            </p:extLst>
          </p:nvPr>
        </p:nvGraphicFramePr>
        <p:xfrm>
          <a:off x="179388" y="4357694"/>
          <a:ext cx="7250111" cy="1363657"/>
        </p:xfrm>
        <a:graphic>
          <a:graphicData uri="http://schemas.openxmlformats.org/drawingml/2006/table">
            <a:tbl>
              <a:tblPr/>
              <a:tblGrid>
                <a:gridCol w="1574777"/>
                <a:gridCol w="1861101"/>
                <a:gridCol w="1881552"/>
                <a:gridCol w="1932681"/>
              </a:tblGrid>
              <a:tr h="3737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จัดกิจกรรมเสริมสร้างความสุขให้สังคม   รวมจำนวน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,062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แห่ง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ลานกีฬา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ลานดนตรีและศิลปะ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กิจกรรมทางด้านศาสนา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1,465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306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3,326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965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ผลการดำเนินงานออกตรวจตืดตามและบังคับใช้กฎหมาย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สกต.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b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มิถุนายน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00034" y="1428736"/>
          <a:ext cx="8143932" cy="3000396"/>
        </p:xfrm>
        <a:graphic>
          <a:graphicData uri="http://schemas.openxmlformats.org/drawingml/2006/table">
            <a:tbl>
              <a:tblPr/>
              <a:tblGrid>
                <a:gridCol w="571504"/>
                <a:gridCol w="1643074"/>
                <a:gridCol w="1143008"/>
                <a:gridCol w="1285884"/>
                <a:gridCol w="1214446"/>
                <a:gridCol w="1214446"/>
                <a:gridCol w="1071570"/>
              </a:tblGrid>
              <a:tr h="428628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ประเภทของผลการปฏิบัติงานตรวจฯ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ผลการตรวจ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(แห่ง/ราย)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0001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มีใบอนุญาตปฏิบัติถูกต้อง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อยู่ระหว่างพิจารณาอนุญาต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อยู่ในอำนาจ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พงส.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ctr"/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เปรียบเทียบปรับ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จับกุมผู้กระทำความผิด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พ.ร.บ.ควบคุมการขายทอดตลาดและค้าของเก่า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218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220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พ.ร.บ.โรงรับจำนำ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270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500034" y="4786322"/>
          <a:ext cx="8143932" cy="438623"/>
        </p:xfrm>
        <a:graphic>
          <a:graphicData uri="http://schemas.openxmlformats.org/drawingml/2006/table">
            <a:tbl>
              <a:tblPr/>
              <a:tblGrid>
                <a:gridCol w="8143932"/>
              </a:tblGrid>
              <a:tr h="438623">
                <a:tc>
                  <a:txBody>
                    <a:bodyPr/>
                    <a:lstStyle/>
                    <a:p>
                      <a:r>
                        <a:rPr lang="th-TH" sz="17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ดำเนินการเรื่องร้องเรียน/ร้องทุกข์ ตาม พ.ร.บ.โรงแรมฯ</a:t>
                      </a:r>
                      <a:r>
                        <a:rPr lang="th-TH" sz="17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จำนวน 4 เรื่อง</a:t>
                      </a:r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91106"/>
              </p:ext>
            </p:extLst>
          </p:nvPr>
        </p:nvGraphicFramePr>
        <p:xfrm>
          <a:off x="785813" y="2071688"/>
          <a:ext cx="7386898" cy="2214560"/>
        </p:xfrm>
        <a:graphic>
          <a:graphicData uri="http://schemas.openxmlformats.org/drawingml/2006/table">
            <a:tbl>
              <a:tblPr/>
              <a:tblGrid>
                <a:gridCol w="928715"/>
                <a:gridCol w="1150698"/>
                <a:gridCol w="1378162"/>
                <a:gridCol w="1404923"/>
                <a:gridCol w="1311261"/>
                <a:gridCol w="1213139"/>
              </a:tblGrid>
              <a:tr h="442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ชันสูตรพลิกศพโดยพนักงานฝ่ายปกครองทั่วประเทศ ตาม ป.วิ อาญา ม.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ลักษณะการตาย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ส่วนกลาง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ภูมิภาค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ระหว่างการควบคุมของเจ้าพนักงาน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ตายจากการ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กระทำของเจ้าพนักงาน (วิสามัญ)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40404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0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รวม</a:t>
                      </a:r>
                      <a:endParaRPr lang="th-TH" sz="2000" b="0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714375"/>
            <a:ext cx="9144000" cy="7699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ผลการดำเนินการชันสูตรพลิกศพโดยพนักงานฝ่ายปกครองทั่วประเทศ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มิถุนายน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7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876410"/>
              </p:ext>
            </p:extLst>
          </p:nvPr>
        </p:nvGraphicFramePr>
        <p:xfrm>
          <a:off x="285750" y="1785938"/>
          <a:ext cx="8551863" cy="25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2"/>
                <a:gridCol w="3384268"/>
                <a:gridCol w="936074"/>
                <a:gridCol w="3528279"/>
              </a:tblGrid>
              <a:tr h="41886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5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การขอจดทะเบียนการประกอบธุรกิจทวงถามหนี้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34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กฎกระทรวงการจดทะเบียนการประกอบธุรกิจทวงถามหนี้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ประกาศในราชกิจจา</a:t>
                      </a:r>
                      <a:r>
                        <a:rPr lang="th-TH" sz="2000" baseline="0" dirty="0" err="1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นุเบกษา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มีผลใช้บังคับเมื่อวันที่ 13 มกราคม 2559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การรับเรื่องร้องเรียนเกี่ยวกับการทวงถามหนี้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 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ผลการรายงานจากทุกจังหวัด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การให้คำปรึกษาทางโทรศัพท์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ประชาชน บริษัทเอกชน หน่วยงานราชการ</a:t>
                      </a: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สอบถามข้อมูลที่เกี่ยวกับ พ.ร.บ.การทวงถามหนี้ฯ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2938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สถิติการดำเนินงาน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กลุ่มงานกำกับ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การทวงถาม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หนี้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มิถุนายน 2563  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0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ระชุม ปค. ครั้งที่ 6 พ.ค. 25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ปค. ครั้งที่ 6 พ.ค. 2563</Template>
  <TotalTime>665</TotalTime>
  <Words>793</Words>
  <Application>Microsoft Office PowerPoint</Application>
  <PresentationFormat>นำเสนอทางหน้าจอ (4:3)</PresentationFormat>
  <Paragraphs>315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ประชุม ปค. ครั้งที่ 6 พ.ค.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ผลการดำเนินงานออกตรวจตืดตามและบังคับใช้กฎหมาย (สกต.) ประจำเดือน มิถุนายน 2563</vt:lpstr>
      <vt:lpstr>งานนำเสนอ PowerPoint</vt:lpstr>
      <vt:lpstr>งานนำเสนอ PowerPoint</vt:lpstr>
      <vt:lpstr>งานนำเสนอ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Corporate Edition</dc:creator>
  <cp:lastModifiedBy>ATEC</cp:lastModifiedBy>
  <cp:revision>18</cp:revision>
  <cp:lastPrinted>2019-01-24T01:42:45Z</cp:lastPrinted>
  <dcterms:created xsi:type="dcterms:W3CDTF">2020-07-17T02:30:25Z</dcterms:created>
  <dcterms:modified xsi:type="dcterms:W3CDTF">2020-07-20T08:59:30Z</dcterms:modified>
</cp:coreProperties>
</file>