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C67"/>
    <a:srgbClr val="F1EEAF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DD48D-E22F-4B04-B8CE-72383B51D437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B3537-1B7E-423E-B8AD-2C3AA3B97C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66800" y="533401"/>
            <a:ext cx="6629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TH SarabunPSK"/>
                <a:ea typeface="Calibri"/>
                <a:cs typeface="TH SarabunIT๙"/>
              </a:rPr>
              <a:t>การประชุมประจำเดือน </a:t>
            </a:r>
            <a:r>
              <a:rPr lang="th-TH" sz="2800" b="1" dirty="0" err="1" smtClean="0">
                <a:latin typeface="TH SarabunPSK"/>
                <a:ea typeface="Calibri"/>
                <a:cs typeface="TH SarabunIT๙"/>
              </a:rPr>
              <a:t>ปค.</a:t>
            </a:r>
            <a:r>
              <a:rPr lang="en-US" sz="2800" b="1" dirty="0" smtClean="0">
                <a:latin typeface="TH SarabunPSK"/>
                <a:ea typeface="Calibri"/>
              </a:rPr>
              <a:t/>
            </a:r>
            <a:br>
              <a:rPr lang="en-US" sz="2800" b="1" dirty="0" smtClean="0">
                <a:latin typeface="TH SarabunPSK"/>
                <a:ea typeface="Calibri"/>
              </a:rPr>
            </a:br>
            <a:r>
              <a:rPr lang="th-TH" sz="2800" b="1" dirty="0" smtClean="0">
                <a:latin typeface="TH SarabunPSK"/>
                <a:ea typeface="Calibri"/>
                <a:cs typeface="TH SarabunIT๙"/>
              </a:rPr>
              <a:t>ครั้งที่ 7/2563</a:t>
            </a:r>
            <a:r>
              <a:rPr lang="en-US" sz="2800" b="1" dirty="0" smtClean="0">
                <a:latin typeface="TH SarabunPSK"/>
                <a:ea typeface="Calibri"/>
              </a:rPr>
              <a:t/>
            </a:r>
            <a:br>
              <a:rPr lang="en-US" sz="2800" b="1" dirty="0" smtClean="0">
                <a:latin typeface="TH SarabunPSK"/>
                <a:ea typeface="Calibri"/>
              </a:rPr>
            </a:br>
            <a:r>
              <a:rPr lang="th-TH" sz="2800" b="1" dirty="0" smtClean="0">
                <a:latin typeface="TH SarabunPSK"/>
                <a:ea typeface="Calibri"/>
                <a:cs typeface="TH SarabunIT๙"/>
              </a:rPr>
              <a:t>วันพฤหัสบดีที่ 30 กรกฎาคม 2563  เวลา 09.00 น.</a:t>
            </a:r>
            <a:r>
              <a:rPr lang="en-US" sz="2800" b="1" dirty="0" smtClean="0">
                <a:latin typeface="TH SarabunPSK"/>
                <a:ea typeface="Calibri"/>
              </a:rPr>
              <a:t/>
            </a:r>
            <a:br>
              <a:rPr lang="en-US" sz="2800" b="1" dirty="0" smtClean="0">
                <a:latin typeface="TH SarabunPSK"/>
                <a:ea typeface="Calibri"/>
              </a:rPr>
            </a:br>
            <a:r>
              <a:rPr lang="th-TH" sz="2800" b="1" dirty="0" smtClean="0">
                <a:latin typeface="TH SarabunPSK"/>
                <a:ea typeface="Calibri"/>
                <a:cs typeface="TH SarabunIT๙"/>
              </a:rPr>
              <a:t>ณ  ห้องประชุม </a:t>
            </a:r>
            <a:r>
              <a:rPr lang="th-TH" sz="2800" b="1" dirty="0" err="1" smtClean="0">
                <a:latin typeface="TH SarabunPSK"/>
                <a:ea typeface="Calibri"/>
                <a:cs typeface="TH SarabunIT๙"/>
              </a:rPr>
              <a:t>ปค.</a:t>
            </a:r>
            <a:r>
              <a:rPr lang="th-TH" sz="2800" b="1" dirty="0" smtClean="0">
                <a:latin typeface="TH SarabunPSK"/>
                <a:ea typeface="Calibri"/>
                <a:cs typeface="TH SarabunIT๙"/>
              </a:rPr>
              <a:t> 1  ชั้น 2 </a:t>
            </a:r>
            <a:r>
              <a:rPr lang="en-US" dirty="0" smtClean="0">
                <a:latin typeface="TH SarabunPSK"/>
                <a:ea typeface="Calibri"/>
              </a:rPr>
              <a:t/>
            </a:r>
            <a:br>
              <a:rPr lang="en-US" dirty="0" smtClean="0">
                <a:latin typeface="TH SarabunPSK"/>
                <a:ea typeface="Calibri"/>
              </a:rPr>
            </a:br>
            <a:r>
              <a:rPr lang="en-US" dirty="0" smtClean="0">
                <a:latin typeface="TH SarabunIT๙"/>
                <a:ea typeface="Calibri"/>
              </a:rPr>
              <a:t> </a:t>
            </a:r>
            <a:r>
              <a:rPr lang="en-US" dirty="0" smtClean="0">
                <a:latin typeface="TH SarabunPSK"/>
                <a:ea typeface="Calibri"/>
              </a:rPr>
              <a:t/>
            </a:r>
            <a:br>
              <a:rPr lang="en-US" dirty="0" smtClean="0">
                <a:latin typeface="TH SarabunPSK"/>
                <a:ea typeface="Calibri"/>
              </a:rPr>
            </a:br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90600" y="2362200"/>
            <a:ext cx="739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/>
                <a:ea typeface="Calibri"/>
                <a:cs typeface="TH SarabunIT๙"/>
              </a:rPr>
              <a:t>1. หน่วยงาน............................วิทยาลัยการปกครอง................................</a:t>
            </a:r>
            <a:r>
              <a:rPr lang="en-US" b="1" dirty="0" smtClean="0">
                <a:latin typeface="TH SarabunPSK"/>
                <a:ea typeface="Calibri"/>
              </a:rPr>
              <a:t/>
            </a:r>
            <a:br>
              <a:rPr lang="en-US" b="1" dirty="0" smtClean="0">
                <a:latin typeface="TH SarabunPSK"/>
                <a:ea typeface="Calibri"/>
              </a:rPr>
            </a:br>
            <a:r>
              <a:rPr lang="th-TH" b="1" dirty="0" smtClean="0">
                <a:latin typeface="TH SarabunPSK"/>
                <a:ea typeface="Calibri"/>
                <a:cs typeface="TH SarabunIT๙"/>
              </a:rPr>
              <a:t>2. การส่งระเบียบวาระการประชุม (กรุณาทำเครื่องหมาย / ลงใน </a:t>
            </a:r>
            <a:r>
              <a:rPr lang="en-US" b="1" dirty="0" smtClean="0">
                <a:latin typeface="TH SarabunPSK"/>
                <a:ea typeface="Calibri"/>
              </a:rPr>
              <a:t/>
            </a:r>
            <a:br>
              <a:rPr lang="en-US" b="1" dirty="0" smtClean="0">
                <a:latin typeface="TH SarabunPSK"/>
                <a:ea typeface="Calibri"/>
              </a:rPr>
            </a:br>
            <a:r>
              <a:rPr lang="th-TH" b="1" dirty="0" smtClean="0">
                <a:latin typeface="TH SarabunPSK"/>
                <a:ea typeface="Calibri"/>
                <a:cs typeface="TH SarabunIT๙"/>
              </a:rPr>
              <a:t>		2.1      ไม่มีเรื่องจะนำเข้าระเบียบวาระการประชุม </a:t>
            </a:r>
            <a:r>
              <a:rPr lang="th-TH" b="1" dirty="0" err="1" smtClean="0">
                <a:latin typeface="TH SarabunPSK"/>
                <a:ea typeface="Calibri"/>
                <a:cs typeface="TH SarabunIT๙"/>
              </a:rPr>
              <a:t>ปค.</a:t>
            </a:r>
            <a:r>
              <a:rPr lang="th-TH" b="1" dirty="0" smtClean="0">
                <a:latin typeface="TH SarabunPSK"/>
                <a:ea typeface="Calibri"/>
                <a:cs typeface="TH SarabunIT๙"/>
              </a:rPr>
              <a:t> ในครั้งนี้</a:t>
            </a:r>
            <a:r>
              <a:rPr lang="en-US" b="1" dirty="0" smtClean="0">
                <a:latin typeface="TH SarabunPSK"/>
                <a:ea typeface="Calibri"/>
              </a:rPr>
              <a:t/>
            </a:r>
            <a:br>
              <a:rPr lang="en-US" b="1" dirty="0" smtClean="0">
                <a:latin typeface="TH SarabunPSK"/>
                <a:ea typeface="Calibri"/>
              </a:rPr>
            </a:br>
            <a:r>
              <a:rPr lang="th-TH" b="1" dirty="0" smtClean="0">
                <a:latin typeface="TH SarabunPSK"/>
                <a:ea typeface="Calibri"/>
                <a:cs typeface="TH SarabunIT๙"/>
              </a:rPr>
              <a:t>		2.2      มีเรื่องจะนำเข้าระเบียบวาระการประชุม </a:t>
            </a:r>
            <a:r>
              <a:rPr lang="th-TH" b="1" dirty="0" err="1" smtClean="0">
                <a:latin typeface="TH SarabunPSK"/>
                <a:ea typeface="Calibri"/>
                <a:cs typeface="TH SarabunIT๙"/>
              </a:rPr>
              <a:t>ปค.</a:t>
            </a:r>
            <a:r>
              <a:rPr lang="th-TH" b="1" dirty="0" smtClean="0">
                <a:latin typeface="TH SarabunPSK"/>
                <a:ea typeface="Calibri"/>
                <a:cs typeface="TH SarabunIT๙"/>
              </a:rPr>
              <a:t> จำนวน........3...........เรื่อง  ดังนี้</a:t>
            </a:r>
            <a:r>
              <a:rPr lang="en-US" b="1" dirty="0" smtClean="0">
                <a:latin typeface="TH SarabunPSK"/>
                <a:ea typeface="Calibri"/>
              </a:rPr>
              <a:t/>
            </a:r>
            <a:br>
              <a:rPr lang="en-US" b="1" dirty="0" smtClean="0">
                <a:latin typeface="TH SarabunPSK"/>
                <a:ea typeface="Calibri"/>
              </a:rPr>
            </a:br>
            <a:r>
              <a:rPr lang="th-TH" b="1" dirty="0" smtClean="0">
                <a:latin typeface="TH SarabunPSK"/>
                <a:ea typeface="Calibri"/>
                <a:cs typeface="TH SarabunIT๙"/>
              </a:rPr>
              <a:t>3. เอกสาร / </a:t>
            </a:r>
            <a:r>
              <a:rPr lang="en-US" b="1" dirty="0" smtClean="0">
                <a:latin typeface="TH SarabunIT๙"/>
                <a:ea typeface="Calibri"/>
              </a:rPr>
              <a:t>File </a:t>
            </a:r>
            <a:r>
              <a:rPr lang="th-TH" b="1" dirty="0" smtClean="0">
                <a:latin typeface="TH SarabunIT๙"/>
                <a:ea typeface="Calibri"/>
              </a:rPr>
              <a:t>ประกอบจำนวน </a:t>
            </a:r>
            <a:r>
              <a:rPr lang="en-US" b="1" dirty="0" smtClean="0">
                <a:latin typeface="TH SarabunIT๙"/>
                <a:ea typeface="Calibri"/>
              </a:rPr>
              <a:t>…</a:t>
            </a:r>
            <a:r>
              <a:rPr lang="th-TH" b="1" dirty="0" smtClean="0">
                <a:latin typeface="TH SarabunIT๙"/>
                <a:ea typeface="Calibri"/>
              </a:rPr>
              <a:t>.......1........... รายการ</a:t>
            </a:r>
            <a:r>
              <a:rPr lang="en-US" b="1" dirty="0" smtClean="0">
                <a:latin typeface="TH SarabunPSK"/>
                <a:ea typeface="Calibri"/>
              </a:rPr>
              <a:t/>
            </a:r>
            <a:br>
              <a:rPr lang="en-US" b="1" dirty="0" smtClean="0">
                <a:latin typeface="TH SarabunPSK"/>
                <a:ea typeface="Calibri"/>
              </a:rPr>
            </a:br>
            <a:r>
              <a:rPr lang="th-TH" b="1" dirty="0" smtClean="0">
                <a:latin typeface="TH SarabunPSK"/>
                <a:ea typeface="Calibri"/>
                <a:cs typeface="TH SarabunIT๙"/>
              </a:rPr>
              <a:t>4. ประสงค์จะนำเข้าระเบียบวาระที่ .......3.5.21.... เรื่องที่สำนัก/กอง รายงานทางเอกสาร.................</a:t>
            </a:r>
            <a:r>
              <a:rPr lang="en-US" b="1" dirty="0" smtClean="0">
                <a:latin typeface="TH SarabunPSK"/>
                <a:ea typeface="Calibri"/>
              </a:rPr>
              <a:t/>
            </a:r>
            <a:br>
              <a:rPr lang="en-US" b="1" dirty="0" smtClean="0">
                <a:latin typeface="TH SarabunPSK"/>
                <a:ea typeface="Calibri"/>
              </a:rPr>
            </a:br>
            <a:r>
              <a:rPr lang="th-TH" b="1" dirty="0" smtClean="0">
                <a:latin typeface="TH SarabunPSK"/>
                <a:ea typeface="Calibri"/>
                <a:cs typeface="TH SarabunIT๙"/>
              </a:rPr>
              <a:t>5. รายละเอียดเพิ่มเติมอื่น ๆ ...............- ..................</a:t>
            </a:r>
            <a:r>
              <a:rPr lang="en-US" dirty="0" smtClean="0">
                <a:latin typeface="TH SarabunPSK"/>
                <a:ea typeface="Calibri"/>
              </a:rPr>
              <a:t/>
            </a:r>
            <a:br>
              <a:rPr lang="en-US" dirty="0" smtClean="0">
                <a:latin typeface="TH SarabunPSK"/>
                <a:ea typeface="Calibri"/>
              </a:rPr>
            </a:br>
            <a:r>
              <a:rPr lang="en-US" dirty="0" smtClean="0">
                <a:latin typeface="TH SarabunIT๙"/>
                <a:ea typeface="Calibri"/>
              </a:rPr>
              <a:t> </a:t>
            </a:r>
            <a:r>
              <a:rPr lang="en-US" dirty="0" smtClean="0">
                <a:latin typeface="TH SarabunPSK"/>
                <a:ea typeface="Calibri"/>
              </a:rPr>
              <a:t/>
            </a:r>
            <a:br>
              <a:rPr lang="en-US" dirty="0" smtClean="0">
                <a:latin typeface="TH SarabunPSK"/>
                <a:ea typeface="Calibri"/>
              </a:rPr>
            </a:br>
            <a:endParaRPr lang="en-US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981200" y="4419600"/>
            <a:ext cx="541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PSK"/>
                <a:ea typeface="Calibri"/>
              </a:rPr>
              <a:t/>
            </a:r>
            <a:br>
              <a:rPr lang="en-US" dirty="0" smtClean="0">
                <a:latin typeface="TH SarabunPSK"/>
                <a:ea typeface="Calibri"/>
              </a:rPr>
            </a:br>
            <a:r>
              <a:rPr lang="th-TH" b="1" dirty="0" smtClean="0">
                <a:latin typeface="TH SarabunPSK"/>
                <a:ea typeface="Calibri"/>
                <a:cs typeface="TH SarabunIT๙"/>
              </a:rPr>
              <a:t>ลงชื่อ...........</a:t>
            </a:r>
            <a:r>
              <a:rPr lang="th-TH" b="1" dirty="0" err="1" smtClean="0">
                <a:latin typeface="TH SarabunPSK"/>
                <a:ea typeface="Calibri"/>
                <a:cs typeface="TH SarabunIT๙"/>
              </a:rPr>
              <a:t>สุธินันท์</a:t>
            </a:r>
            <a:r>
              <a:rPr lang="th-TH" b="1" dirty="0" smtClean="0">
                <a:latin typeface="TH SarabunPSK"/>
                <a:ea typeface="Calibri"/>
                <a:cs typeface="TH SarabunIT๙"/>
              </a:rPr>
              <a:t>  </a:t>
            </a:r>
            <a:r>
              <a:rPr lang="th-TH" b="1" dirty="0" err="1" smtClean="0">
                <a:latin typeface="TH SarabunPSK"/>
                <a:ea typeface="Calibri"/>
                <a:cs typeface="TH SarabunIT๙"/>
              </a:rPr>
              <a:t>คงพัฒน์</a:t>
            </a:r>
            <a:r>
              <a:rPr lang="th-TH" b="1" dirty="0" smtClean="0">
                <a:latin typeface="TH SarabunPSK"/>
                <a:ea typeface="Calibri"/>
                <a:cs typeface="TH SarabunIT๙"/>
              </a:rPr>
              <a:t>ยืน..............  ผู้รับผิดชอบส่งระเบียบวาระการประชุม</a:t>
            </a:r>
            <a:endParaRPr lang="en-US" b="1" dirty="0" smtClean="0">
              <a:latin typeface="TH SarabunPSK"/>
              <a:ea typeface="Calibri"/>
              <a:cs typeface="TH SarabunIT๙"/>
            </a:endParaRPr>
          </a:p>
          <a:p>
            <a:r>
              <a:rPr lang="en-US" b="1" dirty="0" smtClean="0">
                <a:latin typeface="TH SarabunPSK"/>
                <a:ea typeface="Calibri"/>
                <a:cs typeface="TH SarabunIT๙"/>
              </a:rPr>
              <a:t>           </a:t>
            </a:r>
            <a:r>
              <a:rPr lang="th-TH" b="1" dirty="0" smtClean="0">
                <a:latin typeface="TH SarabunPSK"/>
                <a:ea typeface="Calibri"/>
                <a:cs typeface="TH SarabunIT๙"/>
              </a:rPr>
              <a:t>(นาง</a:t>
            </a:r>
            <a:r>
              <a:rPr lang="th-TH" b="1" dirty="0" err="1" smtClean="0">
                <a:latin typeface="TH SarabunPSK"/>
                <a:ea typeface="Calibri"/>
                <a:cs typeface="TH SarabunIT๙"/>
              </a:rPr>
              <a:t>สุธินันท์</a:t>
            </a:r>
            <a:r>
              <a:rPr lang="th-TH" b="1" dirty="0" smtClean="0">
                <a:latin typeface="TH SarabunPSK"/>
                <a:ea typeface="Calibri"/>
                <a:cs typeface="TH SarabunIT๙"/>
              </a:rPr>
              <a:t>  </a:t>
            </a:r>
            <a:r>
              <a:rPr lang="th-TH" b="1" dirty="0" err="1" smtClean="0">
                <a:latin typeface="TH SarabunPSK"/>
                <a:ea typeface="Calibri"/>
                <a:cs typeface="TH SarabunIT๙"/>
              </a:rPr>
              <a:t>คงพัฒน์</a:t>
            </a:r>
            <a:r>
              <a:rPr lang="th-TH" b="1" dirty="0" smtClean="0">
                <a:latin typeface="TH SarabunPSK"/>
                <a:ea typeface="Calibri"/>
                <a:cs typeface="TH SarabunIT๙"/>
              </a:rPr>
              <a:t>ยืน)</a:t>
            </a:r>
            <a:r>
              <a:rPr lang="en-US" b="1" dirty="0" smtClean="0">
                <a:latin typeface="TH SarabunPSK"/>
                <a:ea typeface="Calibri"/>
              </a:rPr>
              <a:t/>
            </a:r>
            <a:br>
              <a:rPr lang="en-US" b="1" dirty="0" smtClean="0">
                <a:latin typeface="TH SarabunPSK"/>
                <a:ea typeface="Calibri"/>
              </a:rPr>
            </a:br>
            <a:r>
              <a:rPr lang="th-TH" b="1" dirty="0" smtClean="0">
                <a:latin typeface="TH SarabunPSK"/>
                <a:ea typeface="Calibri"/>
                <a:cs typeface="TH SarabunIT๙"/>
              </a:rPr>
              <a:t>     ตำแหน่ง  นักทรัพยากรบุคคลชำนาญการ</a:t>
            </a:r>
            <a:r>
              <a:rPr lang="en-US" b="1" dirty="0" smtClean="0">
                <a:latin typeface="TH SarabunPSK"/>
                <a:ea typeface="Calibri"/>
              </a:rPr>
              <a:t/>
            </a:r>
            <a:br>
              <a:rPr lang="en-US" b="1" dirty="0" smtClean="0">
                <a:latin typeface="TH SarabunPSK"/>
                <a:ea typeface="Calibri"/>
              </a:rPr>
            </a:br>
            <a:r>
              <a:rPr lang="th-TH" b="1" dirty="0" smtClean="0">
                <a:latin typeface="TH SarabunPSK"/>
                <a:ea typeface="Calibri"/>
                <a:cs typeface="TH SarabunIT๙"/>
              </a:rPr>
              <a:t>             โทรศัพท์ 063-903-8514</a:t>
            </a:r>
            <a:r>
              <a:rPr lang="en-US" b="1" dirty="0" smtClean="0">
                <a:latin typeface="TH SarabunPSK"/>
                <a:ea typeface="Calibri"/>
              </a:rPr>
              <a:t/>
            </a:r>
            <a:br>
              <a:rPr lang="en-US" b="1" dirty="0" smtClean="0">
                <a:latin typeface="TH SarabunPSK"/>
                <a:ea typeface="Calibri"/>
              </a:rPr>
            </a:br>
            <a:r>
              <a:rPr lang="th-TH" b="1" dirty="0" smtClean="0">
                <a:latin typeface="TH SarabunPSK"/>
                <a:ea typeface="Calibri"/>
                <a:cs typeface="TH SarabunIT๙"/>
              </a:rPr>
              <a:t>             วันที่  20  กรกฎาคม  2563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90600" y="381000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สรุปรายละเอียด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ประเด็นการประชุมประจำเดือน 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ปค.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 ครั้งที่ 7/2563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วันพฤหัสบดีที่ 30 กรกฎาคม 2563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วิทยาลัยการปกครอง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762000" y="1663374"/>
          <a:ext cx="7620000" cy="458502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38943"/>
                <a:gridCol w="3781057"/>
              </a:tblGrid>
              <a:tr h="352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latin typeface="TH SarabunIT๙" pitchFamily="34" charset="-34"/>
                          <a:cs typeface="TH SarabunIT๙" pitchFamily="34" charset="-34"/>
                        </a:rPr>
                        <a:t>ประเด็น</a:t>
                      </a:r>
                      <a:endParaRPr lang="en-US" sz="1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latin typeface="TH SarabunIT๙" pitchFamily="34" charset="-34"/>
                          <a:cs typeface="TH SarabunIT๙" pitchFamily="34" charset="-34"/>
                        </a:rPr>
                        <a:t>รายละเอียด</a:t>
                      </a:r>
                      <a:endParaRPr lang="en-US" sz="1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67"/>
                    </a:solidFill>
                  </a:tcPr>
                </a:tc>
              </a:tr>
              <a:tr h="4232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IT๙" pitchFamily="34" charset="-34"/>
                          <a:cs typeface="TH SarabunIT๙" pitchFamily="34" charset="-34"/>
                        </a:rPr>
                        <a:t>1. หลักสูตรที่ดำเนินการ</a:t>
                      </a:r>
                      <a:r>
                        <a:rPr lang="th-TH" sz="1400" b="1" u="sng" dirty="0">
                          <a:latin typeface="TH SarabunIT๙" pitchFamily="34" charset="-34"/>
                          <a:cs typeface="TH SarabunIT๙" pitchFamily="34" charset="-34"/>
                        </a:rPr>
                        <a:t>ฝึกอบรมแล้ว</a:t>
                      </a:r>
                      <a:endParaRPr lang="en-US" sz="14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-หลักสูตรกำนัน  ผู้ใหญ่บ้าน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H SarabunIT๙" pitchFamily="34" charset="-34"/>
                          <a:cs typeface="TH SarabunIT๙" pitchFamily="34" charset="-34"/>
                        </a:rPr>
                        <a:t>-</a:t>
                      </a: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หลักสูตรปลัดอำเภองานทะเบียนและบัตร 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-หลักสูตรปลัดอำเภองานสำนักงานอำเภอ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-หลักสูตรเสมียนตราอำเภอ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-หลักสูตรเจ้าหน้าที่ปกครอง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-หลักสูตรปลัดอำเภอ รุ่นที่ 248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-หลักสูตรปลัดอำเภอ รุ่นที่ 249</a:t>
                      </a:r>
                      <a:endParaRPr lang="en-US" sz="1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-ดำเนินการฝึกอบรมแล้ว      จำนวน  51  รุ่น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จำนวนผู้สำเร็จการศึกษาอบรม    4,626  คน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-ดำเนินการอบรมแล้ว          จำนวน    1  รุ่น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จำนวนผู้สำเร็จการศึกษาอบรม         80  คน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-ดำเนินการอบรมแล้ว          จำนวน    1  รุ่น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จำนวนผู้สำเร็จการศึกษาอบรม         80  คน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-ดำเนินการอบรมแล้ว          จำนวน    1  รุ่น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จำนวนผู้สำเร็จการศึกษาอบรม         80  คน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-ดำเนินการอบรมแล้ว          จำนวน    1  รุ่น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จำนวนผู้สำเร็จการศึกษาอบรม         80  คน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-ดำเนินการอบรมแล้ว          จำนวน    1  รุ่น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จำนวนผู้สำเร็จการศึกษาอบรม         80  คน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-ดำเนินการอบรมแล้ว          จำนวน    1  รุ่น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จำนวนผู้สำเร็จการศึกษาอบรม         60  คน</a:t>
                      </a:r>
                      <a:endParaRPr lang="en-US" sz="1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A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04800" y="838201"/>
          <a:ext cx="8382000" cy="4349530"/>
        </p:xfrm>
        <a:graphic>
          <a:graphicData uri="http://schemas.openxmlformats.org/drawingml/2006/table">
            <a:tbl>
              <a:tblPr/>
              <a:tblGrid>
                <a:gridCol w="4222838"/>
                <a:gridCol w="4159162"/>
              </a:tblGrid>
              <a:tr h="378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latin typeface="TH SarabunPSK"/>
                          <a:ea typeface="Calibri"/>
                          <a:cs typeface="TH SarabunIT๙"/>
                        </a:rPr>
                        <a:t>ประเด็น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latin typeface="TH SarabunPSK"/>
                          <a:ea typeface="Calibri"/>
                          <a:cs typeface="TH SarabunIT๙"/>
                        </a:rPr>
                        <a:t>รายละเอียด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67"/>
                    </a:solidFill>
                  </a:tcPr>
                </a:tc>
              </a:tr>
              <a:tr h="397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IT๙" pitchFamily="34" charset="-34"/>
                          <a:cs typeface="TH SarabunIT๙" pitchFamily="34" charset="-34"/>
                        </a:rPr>
                        <a:t>2. หลักสูตรที่</a:t>
                      </a:r>
                      <a:r>
                        <a:rPr lang="th-TH" sz="1400" b="1" u="sng" dirty="0">
                          <a:latin typeface="TH SarabunIT๙" pitchFamily="34" charset="-34"/>
                          <a:cs typeface="TH SarabunIT๙" pitchFamily="34" charset="-34"/>
                        </a:rPr>
                        <a:t>อยู่ระหว่างการฝึกอบรม</a:t>
                      </a:r>
                      <a:endParaRPr lang="en-US" sz="1400" b="1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-หลักสูตรกำนัน  ผู้ใหญ่บ้าน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-หลักสูตรสืบสวนสอบสวนพนักงานฝ่ายปกครอง รุ่นที่ 50</a:t>
                      </a:r>
                      <a:endParaRPr lang="en-US" sz="1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5028" marR="3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1. รุ่นที่ 51 จำนวน  80  คน  ณ  </a:t>
                      </a:r>
                      <a:r>
                        <a:rPr lang="th-TH" sz="1400" dirty="0" err="1">
                          <a:latin typeface="TH SarabunIT๙" pitchFamily="34" charset="-34"/>
                          <a:cs typeface="TH SarabunIT๙" pitchFamily="34" charset="-34"/>
                        </a:rPr>
                        <a:t>รร.</a:t>
                      </a: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นอ.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2. รุ่นที่ 52 จำนวน  95  คน  ณ  </a:t>
                      </a:r>
                      <a:r>
                        <a:rPr lang="th-TH" sz="1400" dirty="0" err="1">
                          <a:latin typeface="TH SarabunIT๙" pitchFamily="34" charset="-34"/>
                          <a:cs typeface="TH SarabunIT๙" pitchFamily="34" charset="-34"/>
                        </a:rPr>
                        <a:t>รร.ปค.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3. รุ่นที่ 53 จำนวน  80  คน  ณ  </a:t>
                      </a:r>
                      <a:r>
                        <a:rPr lang="th-TH" sz="1400" dirty="0" err="1">
                          <a:latin typeface="TH SarabunIT๙" pitchFamily="34" charset="-34"/>
                          <a:cs typeface="TH SarabunIT๙" pitchFamily="34" charset="-34"/>
                        </a:rPr>
                        <a:t>รร.</a:t>
                      </a: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ปอ.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4. รุ่นที่ 54 จำนวน  95  คน  ณ  </a:t>
                      </a:r>
                      <a:r>
                        <a:rPr lang="th-TH" sz="1400" dirty="0" err="1">
                          <a:latin typeface="TH SarabunIT๙" pitchFamily="34" charset="-34"/>
                          <a:cs typeface="TH SarabunIT๙" pitchFamily="34" charset="-34"/>
                        </a:rPr>
                        <a:t>ศรอ.ภน.จ.</a:t>
                      </a: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ลำพูน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5. รุ่นที่ 55 จำนวน  95  คน  ณ  </a:t>
                      </a:r>
                      <a:r>
                        <a:rPr lang="th-TH" sz="1400" dirty="0" err="1">
                          <a:latin typeface="TH SarabunIT๙" pitchFamily="34" charset="-34"/>
                          <a:cs typeface="TH SarabunIT๙" pitchFamily="34" charset="-34"/>
                        </a:rPr>
                        <a:t>ศรอ.ภน.จ.</a:t>
                      </a: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เชียงใหม่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6. รุ่นที่ 56 จำนวน  95  คน  ณ  </a:t>
                      </a:r>
                      <a:r>
                        <a:rPr lang="th-TH" sz="1400" dirty="0" err="1">
                          <a:latin typeface="TH SarabunIT๙" pitchFamily="34" charset="-34"/>
                          <a:cs typeface="TH SarabunIT๙" pitchFamily="34" charset="-34"/>
                        </a:rPr>
                        <a:t>ศรอ.ภต.จ.</a:t>
                      </a: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สุราษฎร์ธานี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7. รุ่นที่ 57 จำนวน  95  คน  ณ ศ.ฝึกสมานมิตร จ.ประจวบฯ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8. รุ่นที่ 58 จำนวน  95  คน  ณ ศ.ฝึกสมานมิตร จ.ประจวบฯ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(ระหว่างวันที่ 20 – 31 ก.ค. 63)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9. จำนวน 103 คน  ณ  </a:t>
                      </a:r>
                      <a:r>
                        <a:rPr lang="th-TH" sz="1400" dirty="0" err="1">
                          <a:latin typeface="TH SarabunIT๙" pitchFamily="34" charset="-34"/>
                          <a:cs typeface="TH SarabunIT๙" pitchFamily="34" charset="-34"/>
                        </a:rPr>
                        <a:t>รร.</a:t>
                      </a: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สส.</a:t>
                      </a:r>
                      <a:endParaRPr lang="en-US" sz="1400" dirty="0"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IT๙" pitchFamily="34" charset="-34"/>
                          <a:cs typeface="TH SarabunIT๙" pitchFamily="34" charset="-34"/>
                        </a:rPr>
                        <a:t>                (ระหว่างวันที่ 20 – 11 กันยายน. 63)</a:t>
                      </a:r>
                      <a:endParaRPr lang="en-US" sz="1400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5028" marR="3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A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457200" y="762000"/>
          <a:ext cx="8305800" cy="5181600"/>
        </p:xfrm>
        <a:graphic>
          <a:graphicData uri="http://schemas.openxmlformats.org/drawingml/2006/table">
            <a:tbl>
              <a:tblPr/>
              <a:tblGrid>
                <a:gridCol w="4289060"/>
                <a:gridCol w="4016740"/>
              </a:tblGrid>
              <a:tr h="449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latin typeface="TH SarabunPSK"/>
                          <a:ea typeface="Calibri"/>
                          <a:cs typeface="TH SarabunIT๙"/>
                        </a:rPr>
                        <a:t>ประเด็น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latin typeface="TH SarabunPSK"/>
                          <a:ea typeface="Calibri"/>
                          <a:cs typeface="TH SarabunIT๙"/>
                        </a:rPr>
                        <a:t>รายละเอียด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67"/>
                    </a:solidFill>
                  </a:tcPr>
                </a:tc>
              </a:tr>
              <a:tr h="47319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/>
                          <a:ea typeface="Calibri"/>
                          <a:cs typeface="TH SarabunIT๙"/>
                        </a:rPr>
                        <a:t>3. หลักสูตรที่จะดำเนินการในช่วงเดือน สิงหาคม 2563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-หลักสูตรสืบสวนสอบสวนพนักงานฝ่ายปกครอง รุ่นที่ 50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-หลักสูตรกำนัน  ผู้ใหญ่บ้าน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-หลักสูตรปลัดอำเภอ รุ่นที่ 250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H SarabunIT๙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.1. จำนวน 103 คน  ณ  </a:t>
                      </a:r>
                      <a:r>
                        <a:rPr lang="th-TH" sz="1400" dirty="0" err="1">
                          <a:latin typeface="TH SarabunPSK"/>
                          <a:ea typeface="Calibri"/>
                          <a:cs typeface="TH SarabunIT๙"/>
                        </a:rPr>
                        <a:t>รร.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สส.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                </a:t>
                      </a:r>
                      <a:r>
                        <a:rPr lang="th-TH" sz="1400" b="1" dirty="0">
                          <a:latin typeface="TH SarabunPSK"/>
                          <a:ea typeface="Calibri"/>
                          <a:cs typeface="TH SarabunIT๙"/>
                        </a:rPr>
                        <a:t>(ระหว่างวันที่ 20 – 11 กันยายน. 2563)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2. รุ่นที่ 59 จำนวน  80  คน  ณ  </a:t>
                      </a:r>
                      <a:r>
                        <a:rPr lang="th-TH" sz="1400" dirty="0" err="1">
                          <a:latin typeface="TH SarabunPSK"/>
                          <a:ea typeface="Calibri"/>
                          <a:cs typeface="TH SarabunIT๙"/>
                        </a:rPr>
                        <a:t>รร.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นอ.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3. รุ่นที่ 60 จำนวน  80  คน  ณ  </a:t>
                      </a:r>
                      <a:r>
                        <a:rPr lang="th-TH" sz="1400" dirty="0" err="1">
                          <a:latin typeface="TH SarabunPSK"/>
                          <a:ea typeface="Calibri"/>
                          <a:cs typeface="TH SarabunIT๙"/>
                        </a:rPr>
                        <a:t>รร.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ปอ.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4. รุ่นที่ 61 จำนวน  95  คน  ณ  </a:t>
                      </a:r>
                      <a:r>
                        <a:rPr lang="th-TH" sz="1400" dirty="0" err="1">
                          <a:latin typeface="TH SarabunPSK"/>
                          <a:ea typeface="Calibri"/>
                          <a:cs typeface="TH SarabunIT๙"/>
                        </a:rPr>
                        <a:t>ศรอ.ภน.จ.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ลำพูน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5. รุ่นที่ 62 จำนวน  95  คน  ณ  </a:t>
                      </a:r>
                      <a:r>
                        <a:rPr lang="th-TH" sz="1400" dirty="0" err="1">
                          <a:latin typeface="TH SarabunPSK"/>
                          <a:ea typeface="Calibri"/>
                          <a:cs typeface="TH SarabunIT๙"/>
                        </a:rPr>
                        <a:t>ศรอ.ภน.จ.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เชียงใหม่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6. รุ่นที่ 63 จำนวน  95  คน  ณ  </a:t>
                      </a:r>
                      <a:r>
                        <a:rPr lang="th-TH" sz="1400" dirty="0" err="1">
                          <a:latin typeface="TH SarabunPSK"/>
                          <a:ea typeface="Calibri"/>
                          <a:cs typeface="TH SarabunIT๙"/>
                        </a:rPr>
                        <a:t>ศรอ.ภต.จ.</a:t>
                      </a: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สุราษฎร์ธานี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7. รุ่นที่ 64 จำนวน  95  คน  ณ  ศ.สมานมิตร จ.ประจวบฯ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8. รุ่นที่ 65 จำนวน  95  คน  ณ  ศ.สมานมิตร จ.ประจวบฯ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     </a:t>
                      </a:r>
                      <a:r>
                        <a:rPr lang="th-TH" sz="1400" b="1" dirty="0">
                          <a:latin typeface="TH SarabunPSK"/>
                          <a:ea typeface="Calibri"/>
                          <a:cs typeface="TH SarabunIT๙"/>
                        </a:rPr>
                        <a:t>(ระหว่างวันที่ 3 – 14 สิงหาคม 2563)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/>
                          <a:ea typeface="Calibri"/>
                          <a:cs typeface="TH SarabunIT๙"/>
                        </a:rPr>
                        <a:t>9. จำนวน 97 คน  ณ  </a:t>
                      </a:r>
                      <a:r>
                        <a:rPr lang="th-TH" sz="1400" dirty="0" err="1">
                          <a:latin typeface="TH SarabunPSK"/>
                          <a:ea typeface="Calibri"/>
                          <a:cs typeface="TH SarabunIT๙"/>
                        </a:rPr>
                        <a:t>รร.ปค.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/>
                          <a:ea typeface="Calibri"/>
                          <a:cs typeface="TH SarabunIT๙"/>
                        </a:rPr>
                        <a:t>     (ระหว่างวันที่ 3 – 11 กันยายน 2563)</a:t>
                      </a:r>
                      <a:endParaRPr lang="en-US" sz="1400" dirty="0">
                        <a:latin typeface="TH SarabunPSK"/>
                        <a:ea typeface="Calibri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A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พิธีเปิด กนญ_6.080763_200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3544165" cy="2362200"/>
          </a:xfrm>
        </p:spPr>
      </p:pic>
      <p:pic>
        <p:nvPicPr>
          <p:cNvPr id="5" name="รูปภาพ 4" descr="พิธีเปิด กนญ_17.080763_200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62000"/>
            <a:ext cx="3539592" cy="2359152"/>
          </a:xfrm>
          <a:prstGeom prst="rect">
            <a:avLst/>
          </a:prstGeom>
        </p:spPr>
      </p:pic>
      <p:pic>
        <p:nvPicPr>
          <p:cNvPr id="6" name="รูปภาพ 5" descr="พิธีเปิด กนญ_15.080763_200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657600"/>
            <a:ext cx="3539592" cy="2359152"/>
          </a:xfrm>
          <a:prstGeom prst="rect">
            <a:avLst/>
          </a:prstGeom>
        </p:spPr>
      </p:pic>
      <p:pic>
        <p:nvPicPr>
          <p:cNvPr id="7" name="รูปภาพ 6" descr="พิธีเปิด กนญ_49.080763_200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657600"/>
            <a:ext cx="3539592" cy="23591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พิธีเปิด กนญ_47.080763_200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3539592" cy="2359152"/>
          </a:xfrm>
        </p:spPr>
      </p:pic>
      <p:pic>
        <p:nvPicPr>
          <p:cNvPr id="5" name="รูปภาพ 4" descr="พิธีปิด กนญ.190763_200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762000"/>
            <a:ext cx="3539592" cy="2359152"/>
          </a:xfrm>
          <a:prstGeom prst="rect">
            <a:avLst/>
          </a:prstGeom>
        </p:spPr>
      </p:pic>
      <p:pic>
        <p:nvPicPr>
          <p:cNvPr id="6" name="รูปภาพ 5" descr="พิธีปิด กนญ_17.190763_200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657600"/>
            <a:ext cx="3539592" cy="2359152"/>
          </a:xfrm>
          <a:prstGeom prst="rect">
            <a:avLst/>
          </a:prstGeom>
        </p:spPr>
      </p:pic>
      <p:pic>
        <p:nvPicPr>
          <p:cNvPr id="7" name="รูปภาพ 6" descr="พิธีปิด กนญ_46.190763_200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657600"/>
            <a:ext cx="3539592" cy="23591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481</Words>
  <Application>Microsoft Office PowerPoint</Application>
  <PresentationFormat>นำเสนอทางหน้าจอ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IAD-Intel03</dc:creator>
  <cp:lastModifiedBy>IAD-Intel03</cp:lastModifiedBy>
  <cp:revision>4</cp:revision>
  <dcterms:created xsi:type="dcterms:W3CDTF">2020-07-23T02:34:01Z</dcterms:created>
  <dcterms:modified xsi:type="dcterms:W3CDTF">2020-07-23T03:12:05Z</dcterms:modified>
</cp:coreProperties>
</file>