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83" r:id="rId3"/>
    <p:sldId id="258" r:id="rId4"/>
    <p:sldId id="288" r:id="rId5"/>
    <p:sldId id="293" r:id="rId6"/>
    <p:sldId id="264" r:id="rId7"/>
    <p:sldId id="292" r:id="rId8"/>
    <p:sldId id="290" r:id="rId9"/>
    <p:sldId id="281" r:id="rId10"/>
    <p:sldId id="276" r:id="rId11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C5"/>
    <a:srgbClr val="FF0000"/>
    <a:srgbClr val="FFCCCC"/>
    <a:srgbClr val="FF66CC"/>
    <a:srgbClr val="FFCC99"/>
    <a:srgbClr val="FF9999"/>
    <a:srgbClr val="FFCCFF"/>
    <a:srgbClr val="FF9966"/>
    <a:srgbClr val="F5ADE7"/>
    <a:srgbClr val="F94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ลักษณะชุดรูปแบบ 2 - เน้น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ลักษณะสีเข้ม 1 - เน้น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ลักษณะสีเข้ม 1 - เน้น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ลักษณะสีเข้ม 1 - เน้น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ลักษณะสีปานกลาง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ลักษณะ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ลักษณะสีเข้ม 2 - เน้น 1/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ลักษณะ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92" y="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1B8B9272-C648-47B8-B6F1-9A3E2008CB3E}" type="datetimeFigureOut">
              <a:rPr lang="th-TH" smtClean="0"/>
              <a:pPr/>
              <a:t>26/10/63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D9318F05-4FD4-46DE-8948-BAAB10E34E6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481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E3272-9E6D-4A4F-8D59-7ABCE2D64616}" type="datetimeFigureOut">
              <a:rPr lang="th-TH" smtClean="0"/>
              <a:t>26/10/63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24005-7E2F-4056-BA34-27DC4479DC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352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26/10/63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657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26/10/63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537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26/10/63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570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26/10/63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553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26/10/63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70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26/10/63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710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26/10/63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608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26/10/63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002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26/10/63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312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26/10/63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163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26/10/63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60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E5F1-2CBA-4996-B5F6-6A3498DD8196}" type="datetimeFigureOut">
              <a:rPr lang="th-TH" smtClean="0"/>
              <a:pPr/>
              <a:t>26/10/63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674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2" name="รูปภาพ 11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5917" y="1412776"/>
            <a:ext cx="5286375" cy="1138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สำนักการสอบสวนและนิติการ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latin typeface="DaunPenh" pitchFamily="2" charset="0"/>
                <a:cs typeface="DaunPenh" pitchFamily="2" charset="0"/>
              </a:rPr>
              <a:t>Investigation and Legal Affairs Bureau</a:t>
            </a:r>
            <a:endParaRPr lang="th-TH" sz="3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9000" y="2695795"/>
            <a:ext cx="2786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JasmineUPC" pitchFamily="18" charset="-34"/>
                <a:cs typeface="JasmineUPC" pitchFamily="18" charset="-34"/>
              </a:rPr>
              <a:t> 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วิสัยทัศน์</a:t>
            </a:r>
            <a:r>
              <a:rPr lang="en-US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4000" b="1" i="1" dirty="0">
                <a:solidFill>
                  <a:srgbClr val="0DE336"/>
                </a:solidFill>
                <a:latin typeface="Rage Italic" pitchFamily="66" charset="0"/>
                <a:cs typeface="JasmineUPC" pitchFamily="18" charset="-34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Rage Italic" pitchFamily="66" charset="0"/>
                <a:cs typeface="JasmineUPC" pitchFamily="18" charset="-34"/>
              </a:rPr>
              <a:t>ision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)</a:t>
            </a:r>
            <a:endParaRPr lang="th-TH" i="1" dirty="0">
              <a:solidFill>
                <a:srgbClr val="FF0000"/>
              </a:solidFill>
              <a:latin typeface="Rage Italic" pitchFamily="66" charset="0"/>
              <a:cs typeface="JasmineUPC" pitchFamily="18" charset="-34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7157" y="3208331"/>
            <a:ext cx="8358187" cy="153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th-TH" sz="3800" b="1" dirty="0" smtClean="0">
              <a:solidFill>
                <a:schemeClr val="bg2">
                  <a:lumMod val="10000"/>
                </a:schemeClr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“เชี่ยวชาญกฎหมาย  บังคับใช้อย่างเป็นธรรม  </a:t>
            </a: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endParaRPr lang="th-TH" sz="3800" b="1" i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  ให้บริการทันสมัย</a:t>
            </a:r>
            <a:r>
              <a:rPr lang="en-US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”</a:t>
            </a:r>
            <a:endParaRPr lang="th-TH" sz="3800" b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70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รูปภาพ 5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0" y="2295836"/>
            <a:ext cx="9144000" cy="19893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2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4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ขอ</a:t>
            </a:r>
            <a:r>
              <a:rPr lang="th-TH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นำเรียนที่ประชุมเพื่อโปรดทราบ</a:t>
            </a:r>
          </a:p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32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3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9552" y="687827"/>
            <a:ext cx="8321487" cy="452431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317500"/>
          </a:effectLst>
          <a:ex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th-TH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เรื่องที่รับทราบทาง </a:t>
            </a:r>
            <a:r>
              <a:rPr lang="en-US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website</a:t>
            </a:r>
          </a:p>
          <a:p>
            <a:endParaRPr lang="th-TH" sz="2400" b="1" dirty="0" smtClean="0">
              <a:solidFill>
                <a:schemeClr val="tx2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altLang="zh-CN" sz="24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u="sng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รายงานผลการดำเนินงาน สน.สก. ประจำเดือน กันยายน 2563</a:t>
            </a:r>
          </a:p>
          <a:p>
            <a:r>
              <a:rPr lang="th-TH" altLang="zh-CN" sz="2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 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ศบปช.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ผลการดำเนินงานสมาคม มูลนิธิ และเรี่ยไร (สรร.2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ผลการดำเนินงาน ขายทอดตลาดและค้าของเก่า (สรร.4)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  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ผลการดำเนินงานตามนโยบายลดอบายมุข สร้างสุขให้สังคม (สรร.3) 	  	      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ประจำเดือน สิงหาคม 2563</a:t>
            </a:r>
          </a:p>
          <a:p>
            <a:pPr lvl="0"/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ผลการดำเนินการเรื่องร้องเรียนร้องทุกข์ของศูนย์ดำรงธรรมอำเภอ (</a:t>
            </a:r>
            <a:r>
              <a:rPr lang="th-TH" sz="24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ผลการดำเนินการชันสูตรพลิกศพโดยพนักงานฝ่ายปกครองทั่วประเทศ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สอธ.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สถิติการดำเนินงานกลุ่มงานกำกับการทวงถามหนี้ (</a:t>
            </a:r>
            <a:r>
              <a:rPr lang="th-TH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.)</a:t>
            </a:r>
          </a:p>
          <a:p>
            <a:endParaRPr lang="th-TH" sz="2400" b="1" dirty="0">
              <a:solidFill>
                <a:srgbClr val="FF0066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09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" name="รูปภาพ 7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21132"/>
              </p:ext>
            </p:extLst>
          </p:nvPr>
        </p:nvGraphicFramePr>
        <p:xfrm>
          <a:off x="857224" y="1428736"/>
          <a:ext cx="7388894" cy="48572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102350"/>
                <a:gridCol w="897914"/>
                <a:gridCol w="857256"/>
                <a:gridCol w="857256"/>
                <a:gridCol w="857256"/>
                <a:gridCol w="928694"/>
                <a:gridCol w="857256"/>
                <a:gridCol w="1030912"/>
              </a:tblGrid>
              <a:tr h="36055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ประเภท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งานปืน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งานโรงแรม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งานโรงรับจำนำ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งานพนัน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งานเรี่ยไร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งานค้าของเก่า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เดือน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6,790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1,047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9,071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กุมภาพันธ์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6,910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8,505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มีนาคม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7,382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8,755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,412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7,347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พฤษภาคม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,357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9,275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มิถุนายน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,473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32,640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กรกฎาคม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,702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27,759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,429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40,512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กันยายน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38,841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39,884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85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ตุลาคม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พฤศจิกายน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ธันวาคม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รวม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172,296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7,379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2,688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936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183,748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00063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127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ประจำปี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2563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79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1" name="รูปภาพ 10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Group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481250"/>
              </p:ext>
            </p:extLst>
          </p:nvPr>
        </p:nvGraphicFramePr>
        <p:xfrm>
          <a:off x="1357290" y="1428736"/>
          <a:ext cx="6553200" cy="3595956"/>
        </p:xfrm>
        <a:graphic>
          <a:graphicData uri="http://schemas.openxmlformats.org/drawingml/2006/table">
            <a:tbl>
              <a:tblPr/>
              <a:tblGrid>
                <a:gridCol w="699856"/>
                <a:gridCol w="4093649"/>
                <a:gridCol w="823564"/>
                <a:gridCol w="936131"/>
              </a:tblGrid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ชนิดของงาน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งานสมาคม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งานมูลนิธิ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จัดตั้ง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การเลิก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49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790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004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คืนเรื่อง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14290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ผลการดำเนินงานของส่วนรักษาความสงบเรียบร้อย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กันยายน 2563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57290" y="1000108"/>
            <a:ext cx="2016125" cy="3683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งานสมาคม และ มูลนิธิ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7290" y="5072074"/>
            <a:ext cx="1154112" cy="3698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งานเรี่ยไร</a:t>
            </a: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558683"/>
              </p:ext>
            </p:extLst>
          </p:nvPr>
        </p:nvGraphicFramePr>
        <p:xfrm>
          <a:off x="1357290" y="5500702"/>
          <a:ext cx="6577012" cy="1148995"/>
        </p:xfrm>
        <a:graphic>
          <a:graphicData uri="http://schemas.openxmlformats.org/drawingml/2006/table">
            <a:tbl>
              <a:tblPr/>
              <a:tblGrid>
                <a:gridCol w="3898950"/>
                <a:gridCol w="2678062"/>
              </a:tblGrid>
              <a:tr h="3571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จำนวนมูลนิธิ/สมาคม/ชมรม/นิติบุคคล/บุคคล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ธรรมดาที่</a:t>
                      </a:r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ยื่นคำขออนุญาต (ราย)  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875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6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4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8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baseline="0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8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91440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 ขายทอดตลาดและค้าของเก่า ของส่วนรักษาความสงบเรียบร้อย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กันยายน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564095"/>
              </p:ext>
            </p:extLst>
          </p:nvPr>
        </p:nvGraphicFramePr>
        <p:xfrm>
          <a:off x="428596" y="1078129"/>
          <a:ext cx="8286808" cy="5574177"/>
        </p:xfrm>
        <a:graphic>
          <a:graphicData uri="http://schemas.openxmlformats.org/drawingml/2006/table">
            <a:tbl>
              <a:tblPr/>
              <a:tblGrid>
                <a:gridCol w="3012746"/>
                <a:gridCol w="301977"/>
                <a:gridCol w="2036584"/>
                <a:gridCol w="567842"/>
                <a:gridCol w="1770719"/>
                <a:gridCol w="596940"/>
              </a:tblGrid>
              <a:tr h="40510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ประเภท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6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</a:t>
                      </a:r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ใบอนุญาต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87F1"/>
                    </a:solidFill>
                  </a:tcPr>
                </a:tc>
              </a:tr>
              <a:tr h="346203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กทม.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ภูมิภาค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586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ขายทอดตลาด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29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76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24328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29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76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2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ค้าของเก่า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85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ก.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ข.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,721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7,580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ค.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1,534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7,708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ง.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2,611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15,152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5525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5,931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30,449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4391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sng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5,960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30,525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</a:tr>
              <a:tr h="4317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หมายเหตุ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04053">
                <a:tc gridSpan="6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ก.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โบราณวัตถุ 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ศิลปวัตถุตามกฎหมายว่าด้วยโบราณสถาน โบราณวัตถุ ศิลปวัตถุและพิพิธภัณฑสถานแห่งชาติ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03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ข.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เพชร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พลอย ทอง นาก เงิน </a:t>
                      </a:r>
                      <a:r>
                        <a:rPr lang="th-TH" sz="16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อัญมณี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03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ค.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รถยนต์ 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ตามกฎหมายว่าด้วยรถยนต์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ง.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 ประเภท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อื่นๆ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0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ผลการดำเนินงานตามนโยบายลดอบายมุข สร้างสุขให้สังคม (สรร.3)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สิงหาคม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72412"/>
              </p:ext>
            </p:extLst>
          </p:nvPr>
        </p:nvGraphicFramePr>
        <p:xfrm>
          <a:off x="142875" y="1571612"/>
          <a:ext cx="8893177" cy="2517479"/>
        </p:xfrm>
        <a:graphic>
          <a:graphicData uri="http://schemas.openxmlformats.org/drawingml/2006/table">
            <a:tbl>
              <a:tblPr/>
              <a:tblGrid>
                <a:gridCol w="1749759"/>
                <a:gridCol w="857210"/>
                <a:gridCol w="522945"/>
                <a:gridCol w="477134"/>
                <a:gridCol w="270467"/>
                <a:gridCol w="729612"/>
                <a:gridCol w="217144"/>
                <a:gridCol w="568632"/>
                <a:gridCol w="436340"/>
                <a:gridCol w="492305"/>
                <a:gridCol w="243039"/>
                <a:gridCol w="542737"/>
                <a:gridCol w="621558"/>
                <a:gridCol w="307087"/>
                <a:gridCol w="857208"/>
              </a:tblGrid>
              <a:tr h="3762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บังคับใช้กฎหมาย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499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การบังคับใช้กฎหมาย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ที่ออกตรวจ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ถูกต้องตาม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ดำเนินคดี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สั่งปิดสถานที่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 </a:t>
                      </a:r>
                      <a:r>
                        <a:rPr lang="th-TH" sz="12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ปว.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0479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,388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1,387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ร้านจำหน่ายสุรา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6,103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6,071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61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กวดขัน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แหล่งอบายมุขอื่นๆ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3,130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3,130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10,621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10,588</a:t>
                      </a:r>
                      <a:endParaRPr lang="th-TH" sz="18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659505"/>
              </p:ext>
            </p:extLst>
          </p:nvPr>
        </p:nvGraphicFramePr>
        <p:xfrm>
          <a:off x="179388" y="4357694"/>
          <a:ext cx="7250111" cy="1363657"/>
        </p:xfrm>
        <a:graphic>
          <a:graphicData uri="http://schemas.openxmlformats.org/drawingml/2006/table">
            <a:tbl>
              <a:tblPr/>
              <a:tblGrid>
                <a:gridCol w="1574777"/>
                <a:gridCol w="1861101"/>
                <a:gridCol w="1881552"/>
                <a:gridCol w="1932681"/>
              </a:tblGrid>
              <a:tr h="3737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จัดกิจกรรมเสริมสร้างความสุขให้สังคม   รวมจำนวน </a:t>
                      </a:r>
                      <a:r>
                        <a:rPr lang="en-US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518 แห่ง</a:t>
                      </a:r>
                      <a:endParaRPr lang="th-TH" sz="2000" b="1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ลานกีฬา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ลานดนตรีและศิลปะ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กิจกรรมทางด้านศาสนา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,269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475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4,403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1,520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3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ผลการดำเนินการ</a:t>
            </a: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เรื่องร้องเรียนร้องทุกข์ของศูนย์ดำรงธรรมอำเภอ</a:t>
            </a:r>
            <a:b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ประจำเดือน กันยายน 2563</a:t>
            </a:r>
            <a:endParaRPr kumimoji="0" lang="th-TH" sz="2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428596" y="1428736"/>
          <a:ext cx="8286808" cy="423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07"/>
                <a:gridCol w="2114175"/>
                <a:gridCol w="928694"/>
                <a:gridCol w="913892"/>
                <a:gridCol w="943496"/>
                <a:gridCol w="997557"/>
                <a:gridCol w="859831"/>
                <a:gridCol w="857256"/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หัวข้อ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อยู่ระหว่างดำเนินการ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ยุติ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รวมทั้งหมด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รอการตรวจสอบ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มอบหมายงาน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กำลังดำเนินการ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ติดตามผล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</a:tr>
              <a:tr h="5029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ขอความช่วยเหลือ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ข้อร้องเรียน/ความเดือดร้อน ขัดแย้งทางสังคม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294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ข้อร้องเรียนเจ้าที่หน่วยงานของรัฐ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แจ้งเบาะแส/การกระทำความผิด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ปัญหาที่ดิน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ขอคำปรึกษา/ศูนย์บริการร่วม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0066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รวมเรื่องทั้งหมด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768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,217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591106"/>
              </p:ext>
            </p:extLst>
          </p:nvPr>
        </p:nvGraphicFramePr>
        <p:xfrm>
          <a:off x="785813" y="2071688"/>
          <a:ext cx="7386898" cy="2214560"/>
        </p:xfrm>
        <a:graphic>
          <a:graphicData uri="http://schemas.openxmlformats.org/drawingml/2006/table">
            <a:tbl>
              <a:tblPr/>
              <a:tblGrid>
                <a:gridCol w="928715"/>
                <a:gridCol w="1150698"/>
                <a:gridCol w="1378162"/>
                <a:gridCol w="1404923"/>
                <a:gridCol w="1311261"/>
                <a:gridCol w="1213139"/>
              </a:tblGrid>
              <a:tr h="442912">
                <a:tc gridSpan="5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ชันสูตรพลิกศพโดยพนักงานฝ่ายปกครองทั่วประเทศ ตาม ป.วิ อาญา ม.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ลักษณะการตาย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ส่วนกลาง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ภูมิภาค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ระหว่างการควบคุมของเจ้าพนักงาน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ตายจากการ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กระทำของเจ้าพนักงาน (วิสามัญ)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40404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000" b="0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รวม</a:t>
                      </a:r>
                      <a:endParaRPr lang="th-TH" sz="2000" b="0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714375"/>
            <a:ext cx="9144000" cy="7699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ผลการดำเนินการชันสูตรพลิกศพโดยพนักงานฝ่ายปกครองทั่วประเทศ (</a:t>
            </a:r>
            <a:r>
              <a:rPr lang="th-TH" sz="2200" b="1" dirty="0" err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กันยายน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4705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876410"/>
              </p:ext>
            </p:extLst>
          </p:nvPr>
        </p:nvGraphicFramePr>
        <p:xfrm>
          <a:off x="285750" y="1785938"/>
          <a:ext cx="8551863" cy="252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2"/>
                <a:gridCol w="3384268"/>
                <a:gridCol w="936074"/>
                <a:gridCol w="3528279"/>
              </a:tblGrid>
              <a:tr h="418867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59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การขอจดทะเบียนการประกอบธุรกิจทวงถามหนี้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37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กฎกระทรวงการจดทะเบียนการประกอบธุรกิจทวงถามหนี้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ประกาศในราชกิจจา</a:t>
                      </a:r>
                      <a:r>
                        <a:rPr lang="th-TH" sz="2000" baseline="0" dirty="0" err="1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นุเบกษา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มีผลใช้บังคับเมื่อวันที่ 13 มกราคม 2559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816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การรับเรื่องร้องเรียนเกี่ยวกับการทวงถามหนี้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2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ผลการรายงานจากทุกจังหวัด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0112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การให้คำปรึกษาทางโทรศัพท์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 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ประชาชน บริษัทเอกชน หน่วยงานราชการ</a:t>
                      </a:r>
                    </a:p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สอบถามข้อมูลที่เกี่ยวกับ พ.ร.บ.การทวงถามหนี้ฯ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2938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สถิติการดำเนินงาน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กลุ่มงานกำกับ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การทวงถาม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หนี้ (</a:t>
            </a:r>
            <a:r>
              <a:rPr lang="th-TH" sz="22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กันยายน 2563  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03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ประชุม ปค. ครั้งที่ 9 ส.ค. 256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ประชุม ปค. ครั้งที่ 9 ส.ค. 2563</Template>
  <TotalTime>538</TotalTime>
  <Words>842</Words>
  <Application>Microsoft Office PowerPoint</Application>
  <PresentationFormat>นำเสนอทางหน้าจอ (4:3)</PresentationFormat>
  <Paragraphs>373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ประชุม ปค. ครั้งที่ 9 ส.ค. 2563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Corporate Edition</dc:creator>
  <cp:lastModifiedBy>ATEC</cp:lastModifiedBy>
  <cp:revision>10</cp:revision>
  <cp:lastPrinted>2020-10-26T02:32:05Z</cp:lastPrinted>
  <dcterms:created xsi:type="dcterms:W3CDTF">2020-10-19T03:49:28Z</dcterms:created>
  <dcterms:modified xsi:type="dcterms:W3CDTF">2020-10-26T02:46:08Z</dcterms:modified>
</cp:coreProperties>
</file>