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1" r:id="rId2"/>
    <p:sldId id="283" r:id="rId3"/>
    <p:sldId id="258" r:id="rId4"/>
    <p:sldId id="288" r:id="rId5"/>
    <p:sldId id="264" r:id="rId6"/>
    <p:sldId id="292" r:id="rId7"/>
    <p:sldId id="290" r:id="rId8"/>
    <p:sldId id="281" r:id="rId9"/>
    <p:sldId id="276" r:id="rId10"/>
  </p:sldIdLst>
  <p:sldSz cx="9144000" cy="6858000" type="screen4x3"/>
  <p:notesSz cx="6807200" cy="99393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1C5"/>
    <a:srgbClr val="FF0000"/>
    <a:srgbClr val="FFCCCC"/>
    <a:srgbClr val="FF66CC"/>
    <a:srgbClr val="FFCC99"/>
    <a:srgbClr val="FF9999"/>
    <a:srgbClr val="FFCCFF"/>
    <a:srgbClr val="FF9966"/>
    <a:srgbClr val="F5ADE7"/>
    <a:srgbClr val="F94A3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ลักษณะสีอ่อน 1 - เน้น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ลักษณะสีอ่อน 1 - เน้น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8603FDC-E32A-4AB5-989C-0864C3EAD2B8}" styleName="ลักษณะชุดรูปแบบ 2 - เน้น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ลักษณะชุดรูปแบบ 2 - เน้น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ลักษณะชุดรูปแบบ 2 - เน้น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ลักษณะชุดรูปแบบ 2 - เน้น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ลักษณะชุดรูปแบบ 1 - เน้น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7CE84F3-28C3-443E-9E96-99CF82512B78}" styleName="ลักษณะสีเข้ม 1 - เน้น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ลักษณะสีเข้ม 1 - เน้น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ลักษณะสีเข้ม 1 - เน้น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ลักษณะสีปานกลาง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ลักษณะสีปานกลาง 3 - เน้น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EBBBCC-DAD2-459C-BE2E-F6DE35CF9A28}" styleName="ลักษณะสีเข้ม 2 - เน้น 3/เน้น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ลักษณะสีเข้ม 2 - เน้น 1/เน้น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ลักษณะสีปานกลาง 4 - เน้น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ลักษณะสีปานกลาง 4 - เน้น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55840" y="0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r">
              <a:defRPr sz="1200"/>
            </a:lvl1pPr>
          </a:lstStyle>
          <a:p>
            <a:fld id="{1B8B9272-C648-47B8-B6F1-9A3E2008CB3E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2" y="9440647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5840" y="9440647"/>
            <a:ext cx="2949786" cy="496967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r">
              <a:defRPr sz="1200"/>
            </a:lvl1pPr>
          </a:lstStyle>
          <a:p>
            <a:fld id="{D9318F05-4FD4-46DE-8948-BAAB10E34E6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194816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87657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49537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40570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87553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0970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92710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412608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200027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03312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961632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076009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9E5F1-2CBA-4996-B5F6-6A3498DD8196}" type="datetimeFigureOut">
              <a:rPr lang="th-TH" smtClean="0"/>
              <a:pPr/>
              <a:t>18/11/63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A69AE-DAAE-4B06-A662-44153F15F1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686748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12" name="รูปภาพ 11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85917" y="1412776"/>
            <a:ext cx="5286375" cy="11382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3600" b="1" dirty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สำนักการสอบสวนและนิติการ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FF00"/>
                </a:solidFill>
                <a:latin typeface="DaunPenh" pitchFamily="2" charset="0"/>
                <a:cs typeface="DaunPenh" pitchFamily="2" charset="0"/>
              </a:rPr>
              <a:t>Investigation and Legal Affairs Bureau</a:t>
            </a:r>
            <a:endParaRPr lang="th-TH" sz="32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39000" y="2695795"/>
            <a:ext cx="2786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solidFill>
                  <a:schemeClr val="accent1">
                    <a:lumMod val="75000"/>
                  </a:schemeClr>
                </a:solidFill>
                <a:latin typeface="JasmineUPC" pitchFamily="18" charset="-34"/>
                <a:cs typeface="JasmineUPC" pitchFamily="18" charset="-34"/>
              </a:rPr>
              <a:t>  </a:t>
            </a:r>
            <a:r>
              <a:rPr lang="th-TH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วิสัยทัศน์</a:t>
            </a:r>
            <a:r>
              <a:rPr lang="en-US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 </a:t>
            </a:r>
            <a:r>
              <a:rPr lang="th-TH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(</a:t>
            </a:r>
            <a:r>
              <a:rPr lang="en-US" sz="4000" b="1" i="1" dirty="0">
                <a:solidFill>
                  <a:srgbClr val="0DE336"/>
                </a:solidFill>
                <a:latin typeface="Rage Italic" pitchFamily="66" charset="0"/>
                <a:cs typeface="JasmineUPC" pitchFamily="18" charset="-34"/>
              </a:rPr>
              <a:t>V</a:t>
            </a:r>
            <a:r>
              <a:rPr lang="en-US" i="1" dirty="0">
                <a:solidFill>
                  <a:srgbClr val="FF0000"/>
                </a:solidFill>
                <a:latin typeface="Rage Italic" pitchFamily="66" charset="0"/>
                <a:cs typeface="JasmineUPC" pitchFamily="18" charset="-34"/>
              </a:rPr>
              <a:t>ision</a:t>
            </a:r>
            <a:r>
              <a:rPr lang="th-TH" b="1" dirty="0">
                <a:solidFill>
                  <a:srgbClr val="FF0000"/>
                </a:solidFill>
                <a:latin typeface="JasmineUPC" pitchFamily="18" charset="-34"/>
                <a:cs typeface="JasmineUPC" pitchFamily="18" charset="-34"/>
              </a:rPr>
              <a:t> )</a:t>
            </a:r>
            <a:endParaRPr lang="th-TH" i="1" dirty="0">
              <a:solidFill>
                <a:srgbClr val="FF0000"/>
              </a:solidFill>
              <a:latin typeface="Rage Italic" pitchFamily="66" charset="0"/>
              <a:cs typeface="JasmineUPC" pitchFamily="18" charset="-34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57157" y="3208331"/>
            <a:ext cx="8358187" cy="1539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nstantia" pitchFamily="18" charset="0"/>
                <a:cs typeface="Angsana New" pitchFamily="18" charset="-34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defRPr/>
            </a:pPr>
            <a:endParaRPr lang="th-TH" sz="3800" b="1" dirty="0" smtClean="0">
              <a:solidFill>
                <a:schemeClr val="bg2">
                  <a:lumMod val="10000"/>
                </a:schemeClr>
              </a:solidFill>
              <a:latin typeface="JasmineUPC" pitchFamily="18" charset="-34"/>
              <a:cs typeface="JasmineUPC" pitchFamily="18" charset="-34"/>
            </a:endParaRPr>
          </a:p>
          <a:p>
            <a:pPr algn="ctr" eaLnBrk="1" hangingPunct="1">
              <a:lnSpc>
                <a:spcPct val="30000"/>
              </a:lnSpc>
              <a:spcBef>
                <a:spcPct val="30000"/>
              </a:spcBef>
              <a:defRPr/>
            </a:pPr>
            <a:r>
              <a:rPr lang="th-TH" sz="3800" b="1" i="1" dirty="0" smtClean="0">
                <a:solidFill>
                  <a:srgbClr val="002060"/>
                </a:solidFill>
                <a:latin typeface="JasmineUPC" pitchFamily="18" charset="-34"/>
                <a:cs typeface="JasmineUPC" pitchFamily="18" charset="-34"/>
              </a:rPr>
              <a:t>“เชี่ยวชาญกฎหมาย  บังคับใช้อย่างเป็นธรรม  </a:t>
            </a:r>
          </a:p>
          <a:p>
            <a:pPr algn="ctr" eaLnBrk="1" hangingPunct="1">
              <a:lnSpc>
                <a:spcPct val="30000"/>
              </a:lnSpc>
              <a:spcBef>
                <a:spcPct val="30000"/>
              </a:spcBef>
              <a:defRPr/>
            </a:pPr>
            <a:endParaRPr lang="th-TH" sz="3800" b="1" i="1" dirty="0" smtClean="0">
              <a:solidFill>
                <a:srgbClr val="002060"/>
              </a:solidFill>
              <a:latin typeface="JasmineUPC" pitchFamily="18" charset="-34"/>
              <a:cs typeface="JasmineUPC" pitchFamily="18" charset="-34"/>
            </a:endParaRPr>
          </a:p>
          <a:p>
            <a:pPr algn="ctr" eaLnBrk="1" hangingPunct="1">
              <a:lnSpc>
                <a:spcPct val="30000"/>
              </a:lnSpc>
              <a:spcBef>
                <a:spcPct val="30000"/>
              </a:spcBef>
              <a:defRPr/>
            </a:pPr>
            <a:r>
              <a:rPr lang="th-TH" sz="3800" b="1" i="1" dirty="0" smtClean="0">
                <a:solidFill>
                  <a:srgbClr val="002060"/>
                </a:solidFill>
                <a:latin typeface="JasmineUPC" pitchFamily="18" charset="-34"/>
                <a:cs typeface="JasmineUPC" pitchFamily="18" charset="-34"/>
              </a:rPr>
              <a:t>  ให้บริการทันสมัย</a:t>
            </a:r>
            <a:r>
              <a:rPr lang="en-US" sz="3800" b="1" i="1" dirty="0" smtClean="0">
                <a:solidFill>
                  <a:srgbClr val="002060"/>
                </a:solidFill>
                <a:latin typeface="JasmineUPC" pitchFamily="18" charset="-34"/>
                <a:cs typeface="JasmineUPC" pitchFamily="18" charset="-34"/>
              </a:rPr>
              <a:t>”</a:t>
            </a:r>
            <a:endParaRPr lang="th-TH" sz="3800" b="1" dirty="0" smtClean="0">
              <a:solidFill>
                <a:srgbClr val="002060"/>
              </a:solidFill>
              <a:latin typeface="JasmineUPC" pitchFamily="18" charset="-34"/>
              <a:cs typeface="JasmineUPC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706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9" name="รูปภาพ 8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539552" y="687827"/>
            <a:ext cx="8321487" cy="4154984"/>
          </a:xfrm>
          <a:prstGeom prst="rect">
            <a:avLst/>
          </a:prstGeom>
          <a:noFill/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  <a:softEdge rad="317500"/>
          </a:effectLst>
          <a:extLst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th-TH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sz="2400" b="1" u="sng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เรื่องที่รับทราบทาง </a:t>
            </a:r>
            <a:r>
              <a:rPr lang="en-US" sz="2400" b="1" u="sng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H SarabunPSK" pitchFamily="34" charset="-34"/>
                <a:cs typeface="TH SarabunPSK" pitchFamily="34" charset="-34"/>
              </a:rPr>
              <a:t>website</a:t>
            </a:r>
          </a:p>
          <a:p>
            <a:endParaRPr lang="th-TH" sz="2400" b="1" dirty="0" smtClean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altLang="zh-CN" sz="2400" b="1" dirty="0" smtClean="0">
                <a:solidFill>
                  <a:srgbClr val="FF0066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altLang="zh-CN" sz="2400" b="1" u="sng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รายงานผลการดำเนินงาน สน.สก. ประจำเดือน ตุลาคม 2563</a:t>
            </a:r>
          </a:p>
          <a:p>
            <a:r>
              <a:rPr lang="th-TH" altLang="zh-CN" sz="2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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ea typeface="SimSun" pitchFamily="2" charset="-122"/>
                <a:cs typeface="TH SarabunPSK" pitchFamily="34" charset="-34"/>
              </a:rPr>
              <a:t>    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สรุปยอดผู้มาใช้บริการศูนย์บริการประชาชน วังไชยา (</a:t>
            </a:r>
            <a:r>
              <a:rPr lang="th-TH" altLang="zh-CN" sz="24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ศบปช.</a:t>
            </a:r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altLang="zh-CN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  <a:sym typeface="Wingdings" pitchFamily="2" charset="2"/>
            </a:endParaRPr>
          </a:p>
          <a:p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 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ผลการดำเนินงานสมาคม มูลนิธิ และเรี่ยไร (สรร.2</a:t>
            </a:r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altLang="zh-CN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  <a:sym typeface="Wingdings" pitchFamily="2" charset="2"/>
            </a:endParaRPr>
          </a:p>
          <a:p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    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ผลการดำเนินงานตามนโยบายลดอบายมุข สร้างสุขให้สังคม (สรร.3) 	  	        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ประจำเดือน 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กันยายน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2563</a:t>
            </a:r>
          </a:p>
          <a:p>
            <a:pPr lvl="0"/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 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ผลการดำเนินการเรื่องร้องเรียนร้องทุกข์ของศูนย์ดำรงธรรมอำเภอ (</a:t>
            </a:r>
            <a:r>
              <a:rPr lang="th-TH" sz="2400" b="1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สอธ.</a:t>
            </a:r>
            <a:r>
              <a:rPr lang="th-TH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 ผลการดำเนินการชันสูตรพลิกศพโดยพนักงานฝ่ายปกครองทั่วประเทศ (</a:t>
            </a:r>
            <a:r>
              <a:rPr lang="th-TH" altLang="zh-CN" sz="24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สอธ.</a:t>
            </a:r>
            <a:r>
              <a:rPr lang="th-TH" altLang="zh-CN" sz="24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)</a:t>
            </a:r>
            <a:endParaRPr lang="th-TH" altLang="zh-CN" sz="24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  <a:sym typeface="Wingdings" pitchFamily="2" charset="2"/>
            </a:endParaRPr>
          </a:p>
          <a:p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	</a:t>
            </a:r>
            <a:r>
              <a:rPr lang="th-TH" altLang="zh-CN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 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สถิติการดำเนินงานกลุ่มงานกำกับการทวงถามหนี้ (</a:t>
            </a:r>
            <a:r>
              <a:rPr lang="th-TH" sz="2400" b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สอธ</a:t>
            </a:r>
            <a:r>
              <a:rPr lang="th-TH" sz="24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" pitchFamily="2" charset="2"/>
              </a:rPr>
              <a:t>.)</a:t>
            </a:r>
          </a:p>
          <a:p>
            <a:endParaRPr lang="th-TH" sz="2400" b="1" dirty="0">
              <a:solidFill>
                <a:srgbClr val="FF0066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9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8" name="รูปภาพ 7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77121132"/>
              </p:ext>
            </p:extLst>
          </p:nvPr>
        </p:nvGraphicFramePr>
        <p:xfrm>
          <a:off x="857224" y="1428736"/>
          <a:ext cx="7388894" cy="485727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02350"/>
                <a:gridCol w="897914"/>
                <a:gridCol w="857256"/>
                <a:gridCol w="857256"/>
                <a:gridCol w="857256"/>
                <a:gridCol w="928694"/>
                <a:gridCol w="857256"/>
                <a:gridCol w="1030912"/>
              </a:tblGrid>
              <a:tr h="36055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           ประเภท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งานปืน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งานโรงแรม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งานโรงรับจำนำ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งานพนัน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งานเรี่ยไร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งานค้าของเก่า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 เดือน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มกราคม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6,790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1,047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810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338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9,071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กุมภาพันธ์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6,910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788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552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190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8,505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008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มีนาคม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7,382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783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435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8,755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เมษายน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,412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799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7,347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พฤษภาคม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,357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783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9,275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มิถุนายน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31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,473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799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237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85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32,640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กรกฎาคม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26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,702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806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156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27,759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สิงหาคม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39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,429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797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216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40,512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กันยายน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38,841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777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196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39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39,884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852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ตุลาคม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22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,454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18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791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174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26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501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23,964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พฤศจิกายน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ธันวาคม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8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 รวม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194,750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452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8,170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2,862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41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1,437</a:t>
                      </a:r>
                      <a:endParaRPr lang="th-TH" sz="1800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207,712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1C5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500063"/>
            <a:ext cx="9144000" cy="7080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12700"/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สรุปยอดผู้มาใช้บริการศูนย์บริการประชาชน วังไชยา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ประจำปี </a:t>
            </a:r>
            <a:r>
              <a:rPr lang="th-TH" sz="2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2563</a:t>
            </a:r>
            <a:endParaRPr lang="th-TH" sz="20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792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1" name="รูปภาพ 10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Group 6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391481250"/>
              </p:ext>
            </p:extLst>
          </p:nvPr>
        </p:nvGraphicFramePr>
        <p:xfrm>
          <a:off x="1357290" y="1428736"/>
          <a:ext cx="6553200" cy="3595956"/>
        </p:xfrm>
        <a:graphic>
          <a:graphicData uri="http://schemas.openxmlformats.org/drawingml/2006/table">
            <a:tbl>
              <a:tblPr/>
              <a:tblGrid>
                <a:gridCol w="699856"/>
                <a:gridCol w="4093649"/>
                <a:gridCol w="823564"/>
                <a:gridCol w="936131"/>
              </a:tblGrid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ลำดับ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ชนิดของงาน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งานสมาคม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งานมูลนิธิ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จัดตั้ง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10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การเลิก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แต่งตั้งกรรมการขึ้นใหม่ทั้งชุด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57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25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เปลี่ยนแปลงกรรมการ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35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แก้ไขเพิ่มเติมข้อบังคับ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17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12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7904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แต่งตั้งกรรมการขึ้นใหม่ทั้งชุดและแก้ไขเพิ่มเติมข้อบังคับ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1004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เปลี่ยนแปลงกรรมการและแก้ไขเพิ่มเติมข้อบังคับ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คืนเรื่อง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52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99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92</a:t>
                      </a:r>
                      <a:endParaRPr kumimoji="0" lang="th-TH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6" marR="91436" marT="45686" marB="45686" anchor="ctr" horzOverflow="overflow">
                    <a:lnL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214290"/>
            <a:ext cx="9144000" cy="7080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ผลการดำเนินงานของส่วนรักษาความสงบเรียบร้อย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0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</a:t>
            </a:r>
            <a:r>
              <a:rPr lang="th-TH" sz="2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ตุลาคม</a:t>
            </a:r>
            <a:r>
              <a:rPr lang="th-TH" sz="2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2563</a:t>
            </a:r>
            <a:endParaRPr lang="th-TH" sz="20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1357290" y="1000108"/>
            <a:ext cx="2016125" cy="3683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18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งานสมาคม และ มูลนิธิ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57290" y="5072074"/>
            <a:ext cx="1154112" cy="3698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th-TH" sz="18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งานเรี่ยไร</a:t>
            </a:r>
          </a:p>
        </p:txBody>
      </p:sp>
      <p:graphicFrame>
        <p:nvGraphicFramePr>
          <p:cNvPr id="10" name="ตาราง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97558683"/>
              </p:ext>
            </p:extLst>
          </p:nvPr>
        </p:nvGraphicFramePr>
        <p:xfrm>
          <a:off x="1357290" y="5500702"/>
          <a:ext cx="6577012" cy="1148995"/>
        </p:xfrm>
        <a:graphic>
          <a:graphicData uri="http://schemas.openxmlformats.org/drawingml/2006/table">
            <a:tbl>
              <a:tblPr/>
              <a:tblGrid>
                <a:gridCol w="3898950"/>
                <a:gridCol w="2678062"/>
              </a:tblGrid>
              <a:tr h="35719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จำนวนมูลนิธิ/สมาคม/ชมรม/นิติบุคคล/บุคคล</a:t>
                      </a:r>
                      <a:r>
                        <a:rPr lang="th-TH" sz="1800" b="1" i="0" u="none" strike="noStrike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ธรรมดาที่</a:t>
                      </a:r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ยื่นคำขออนุญาต (ราย)  </a:t>
                      </a: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6875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การออกใบอนุญาตตามมาตรา 6</a:t>
                      </a: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1" i="0" u="none" strike="noStrike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0</a:t>
                      </a:r>
                      <a:r>
                        <a:rPr lang="th-TH" sz="1800" b="1" i="0" u="none" strike="noStrike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800" b="1" i="0" u="none" strike="noStrike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1800" b="1" i="0" u="none" strike="noStrike" dirty="0">
                        <a:solidFill>
                          <a:srgbClr val="494529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304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800" b="1" i="0" u="none" strike="noStrike" dirty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การออกใบอนุญาตตามมาตรา 8</a:t>
                      </a: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800" b="1" i="0" u="none" strike="noStrike" baseline="0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1 </a:t>
                      </a:r>
                      <a:r>
                        <a:rPr lang="th-TH" sz="1800" b="1" i="0" u="none" strike="noStrike" dirty="0" smtClean="0">
                          <a:solidFill>
                            <a:srgbClr val="494529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1800" b="1" i="0" u="none" strike="noStrike" dirty="0">
                        <a:solidFill>
                          <a:srgbClr val="494529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4" marR="9524" marT="9523" marB="0" anchor="ctr">
                    <a:lnL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6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9584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9" name="รูปภาพ 8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28604"/>
            <a:ext cx="9144000" cy="769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ผลการดำเนินงานตามนโยบายลดอบายมุข สร้างสุขให้สังคม (สรร.3)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กันยายน 2563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57772412"/>
              </p:ext>
            </p:extLst>
          </p:nvPr>
        </p:nvGraphicFramePr>
        <p:xfrm>
          <a:off x="142875" y="1571612"/>
          <a:ext cx="8893177" cy="2517479"/>
        </p:xfrm>
        <a:graphic>
          <a:graphicData uri="http://schemas.openxmlformats.org/drawingml/2006/table">
            <a:tbl>
              <a:tblPr/>
              <a:tblGrid>
                <a:gridCol w="1749759"/>
                <a:gridCol w="857210"/>
                <a:gridCol w="522945"/>
                <a:gridCol w="477134"/>
                <a:gridCol w="270467"/>
                <a:gridCol w="729612"/>
                <a:gridCol w="217144"/>
                <a:gridCol w="568632"/>
                <a:gridCol w="436340"/>
                <a:gridCol w="492305"/>
                <a:gridCol w="243039"/>
                <a:gridCol w="542737"/>
                <a:gridCol w="621558"/>
                <a:gridCol w="307087"/>
                <a:gridCol w="857208"/>
              </a:tblGrid>
              <a:tr h="37625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การ</a:t>
                      </a:r>
                      <a:r>
                        <a:rPr lang="th-TH" sz="2000" b="1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บังคับใช้กฎหมาย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84993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</a:t>
                      </a:r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จำนวน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การบังคับใช้กฎหมาย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2385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รายการ</a:t>
                      </a:r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ที่ออกตรวจ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ถูกต้องตาม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ดำเนินคดี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สั่ง</a:t>
                      </a:r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พักใช้ใบอนุญาต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เพิกถอนใบอนุญาต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สั่งปิดสถานที่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กรณี </a:t>
                      </a:r>
                      <a:r>
                        <a:rPr lang="th-TH" sz="1000" b="1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จพง.</a:t>
                      </a:r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สรรพสามิต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กรณี </a:t>
                      </a:r>
                      <a:r>
                        <a:rPr lang="th-TH" sz="1000" b="1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จพง.</a:t>
                      </a:r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สรรพสามิต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</a:tr>
              <a:tr h="213358">
                <a:tc>
                  <a:txBody>
                    <a:bodyPr/>
                    <a:lstStyle/>
                    <a:p>
                      <a:pPr algn="l" fontAlgn="b"/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กฎหมาย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ตามกฎหมาย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ตาม </a:t>
                      </a:r>
                      <a:r>
                        <a:rPr lang="th-TH" sz="1200" b="1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ปว.</a:t>
                      </a:r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พักใช้ใบอนุญาต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เพิกถอนใบอนุญาต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</a:tr>
              <a:tr h="213358">
                <a:tc>
                  <a:txBody>
                    <a:bodyPr/>
                    <a:lstStyle/>
                    <a:p>
                      <a:pPr algn="l" fontAlgn="b"/>
                      <a:endParaRPr lang="th-TH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4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4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2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จำหน่ายสุรา 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000" b="1" i="0" u="none" strike="noStrike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จำหน่ายสุรา 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304797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ตรวจ</a:t>
                      </a:r>
                      <a:r>
                        <a:rPr lang="th-TH" sz="16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สถานบริการ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941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941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74317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ตรวจ</a:t>
                      </a:r>
                      <a:r>
                        <a:rPr lang="th-TH" sz="16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ร้านจำหน่ายสุรา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,334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5,323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26117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กวดขัน</a:t>
                      </a:r>
                      <a:r>
                        <a:rPr lang="th-TH" sz="16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แหล่งอบายมุขอื่นๆ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2,998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2,998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2385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9,273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9,262</a:t>
                      </a:r>
                      <a:endParaRPr lang="th-TH" sz="1800" b="1" i="0" u="none" strike="noStrike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h-TH" sz="18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ตาราง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78659505"/>
              </p:ext>
            </p:extLst>
          </p:nvPr>
        </p:nvGraphicFramePr>
        <p:xfrm>
          <a:off x="179388" y="4357694"/>
          <a:ext cx="7250111" cy="1363657"/>
        </p:xfrm>
        <a:graphic>
          <a:graphicData uri="http://schemas.openxmlformats.org/drawingml/2006/table">
            <a:tbl>
              <a:tblPr/>
              <a:tblGrid>
                <a:gridCol w="1574777"/>
                <a:gridCol w="1861101"/>
                <a:gridCol w="1881552"/>
                <a:gridCol w="1932681"/>
              </a:tblGrid>
              <a:tr h="373759">
                <a:tc gridSpan="4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</a:t>
                      </a:r>
                      <a:r>
                        <a:rPr lang="th-TH" sz="2000" b="1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จัดกิจกรรมเสริมสร้างความสุขให้สังคม   รวมจำนวน </a:t>
                      </a:r>
                      <a:r>
                        <a:rPr lang="en-US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8,</a:t>
                      </a:r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780 แห่ง</a:t>
                      </a:r>
                      <a:endParaRPr lang="th-TH" sz="2000" b="1" i="0" u="none" strike="noStrike" dirty="0">
                        <a:solidFill>
                          <a:srgbClr val="FFFF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29966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ลานกีฬา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ลานดนตรีและศิลปะ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กิจกรรมทางด้านศาสนา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กิจกรรมอื่นๆ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/>
                    </a:solidFill>
                  </a:tcPr>
                </a:tc>
              </a:tr>
              <a:tr h="329966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(แห่ง)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329966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,064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256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4,961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1,499</a:t>
                      </a:r>
                      <a:endParaRPr lang="th-TH" sz="1800" b="1" i="0" u="none" strike="noStrike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8630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ชื่อเรื่อง 1"/>
          <p:cNvSpPr txBox="1">
            <a:spLocks/>
          </p:cNvSpPr>
          <p:nvPr/>
        </p:nvSpPr>
        <p:spPr>
          <a:xfrm>
            <a:off x="0" y="285728"/>
            <a:ext cx="9144000" cy="7858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ผลการดำเนินการ</a:t>
            </a:r>
            <a:r>
              <a:rPr kumimoji="0" 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เรื่องร้องเรียนร้องทุกข์ของศูนย์ดำรงธรรมอำเภอ</a:t>
            </a:r>
            <a:br>
              <a:rPr kumimoji="0" 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</a:br>
            <a:r>
              <a:rPr kumimoji="0" 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ประจำเดือน 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ea typeface="+mj-ea"/>
                <a:cs typeface="TH SarabunPSK" pitchFamily="34" charset="-34"/>
              </a:rPr>
              <a:t>ตุลาคม</a:t>
            </a:r>
            <a:r>
              <a:rPr kumimoji="0" lang="th-TH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H SarabunPSK" pitchFamily="34" charset="-34"/>
                <a:ea typeface="+mj-ea"/>
                <a:cs typeface="TH SarabunPSK" pitchFamily="34" charset="-34"/>
              </a:rPr>
              <a:t> 2563</a:t>
            </a:r>
            <a:endParaRPr kumimoji="0" lang="th-TH" sz="2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H SarabunPSK" pitchFamily="34" charset="-34"/>
              <a:ea typeface="+mj-ea"/>
              <a:cs typeface="TH SarabunPSK" pitchFamily="34" charset="-34"/>
            </a:endParaRPr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/>
        </p:nvGraphicFramePr>
        <p:xfrm>
          <a:off x="428596" y="1428736"/>
          <a:ext cx="8286808" cy="4232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907"/>
                <a:gridCol w="2114175"/>
                <a:gridCol w="928694"/>
                <a:gridCol w="913892"/>
                <a:gridCol w="943496"/>
                <a:gridCol w="997557"/>
                <a:gridCol w="859831"/>
                <a:gridCol w="857256"/>
              </a:tblGrid>
              <a:tr h="357190"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ลำดับที่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หัวข้อ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อยู่ระหว่างดำเนินการ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ยุติ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รวมทั้งหมด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</a:tr>
              <a:tr h="357190"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รอการตรวจสอบ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มอบหมายงาน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กำลังดำเนินการ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ติดตามผล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h-TH" sz="18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noFill/>
                  </a:tcPr>
                </a:tc>
              </a:tr>
              <a:tr h="5029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ขอความช่วยเหลือ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126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516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717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ข้อร้องเรียน/ความเดือดร้อน ขัดแย้งทางสังคม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111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18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24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223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379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ข้อร้องเรียนเจ้าที่หน่วยงานของรัฐ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40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แจ้งเบาะแส/การกระทำความผิด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101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ปัญหาที่ดิน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137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ขอคำปรึกษา/ศูนย์บริการร่วม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90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110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00066">
                <a:tc grid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รวมเรื่องทั้งหมด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336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92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71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,019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1,527</a:t>
                      </a:r>
                      <a:endParaRPr lang="th-TH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" name="รูปภาพ 6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" name="ตาราง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8591106"/>
              </p:ext>
            </p:extLst>
          </p:nvPr>
        </p:nvGraphicFramePr>
        <p:xfrm>
          <a:off x="785813" y="2071688"/>
          <a:ext cx="7386898" cy="2214560"/>
        </p:xfrm>
        <a:graphic>
          <a:graphicData uri="http://schemas.openxmlformats.org/drawingml/2006/table">
            <a:tbl>
              <a:tblPr/>
              <a:tblGrid>
                <a:gridCol w="928715"/>
                <a:gridCol w="1150698"/>
                <a:gridCol w="1378162"/>
                <a:gridCol w="1404923"/>
                <a:gridCol w="1311261"/>
                <a:gridCol w="1213139"/>
              </a:tblGrid>
              <a:tr h="442912">
                <a:tc gridSpan="5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การ</a:t>
                      </a:r>
                      <a:r>
                        <a:rPr lang="th-TH" sz="2000" b="1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ชันสูตรพลิกศพโดยพนักงานฝ่ายปกครองทั่วประเทศ ตาม ป.วิ อาญา ม.</a:t>
                      </a:r>
                      <a:r>
                        <a:rPr lang="th-TH" sz="2000" b="1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91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ลักษณะการตาย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ส่วนกลาง (ราย)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ภูมิภาค (ราย)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 (ราย)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42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ตาย</a:t>
                      </a:r>
                      <a:r>
                        <a:rPr lang="th-TH" sz="2000" b="1" i="0" u="none" strike="noStrike" dirty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ระหว่างการควบคุมของเจ้าพนักงาน 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16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912">
                <a:tc gridSpan="3">
                  <a:txBody>
                    <a:bodyPr/>
                    <a:lstStyle/>
                    <a:p>
                      <a:pPr algn="l" fontAlgn="b"/>
                      <a:r>
                        <a:rPr lang="th-TH" sz="2000" b="1" i="0" u="none" strike="noStrike" dirty="0" smtClean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ตายจากการ</a:t>
                      </a:r>
                      <a:r>
                        <a:rPr lang="th-TH" sz="2000" b="1" i="0" u="none" strike="noStrike" dirty="0">
                          <a:solidFill>
                            <a:srgbClr val="40404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กระทำของเจ้าพนักงาน (วิสามัญ)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912">
                <a:tc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40404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2000" b="0" i="0" u="none" strike="noStrike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000" b="0" i="0" u="none" strike="noStrike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</a:t>
                      </a:r>
                      <a:r>
                        <a:rPr lang="th-TH" sz="2000" b="0" i="0" u="none" strike="noStrike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รวม</a:t>
                      </a:r>
                      <a:endParaRPr lang="th-TH" sz="2000" b="0" i="0" u="none" strike="noStrike" dirty="0">
                        <a:solidFill>
                          <a:srgbClr val="FFFF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17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714375"/>
            <a:ext cx="9144000" cy="7699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ผลการดำเนินการชันสูตรพลิกศพโดยพนักงานฝ่ายปกครองทั่วประเทศ (</a:t>
            </a:r>
            <a:r>
              <a:rPr lang="th-TH" sz="2200" b="1" dirty="0" err="1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สอธ.</a:t>
            </a: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ตุลาคม 2563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705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" name="รูปภาพ 6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76876410"/>
              </p:ext>
            </p:extLst>
          </p:nvPr>
        </p:nvGraphicFramePr>
        <p:xfrm>
          <a:off x="285750" y="1785938"/>
          <a:ext cx="8551863" cy="2524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242"/>
                <a:gridCol w="3384268"/>
                <a:gridCol w="936074"/>
                <a:gridCol w="3528279"/>
              </a:tblGrid>
              <a:tr h="418867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ลำดับที่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รายการ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จำนวน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หมายเหตุ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00596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การขอจดทะเบียนการประกอบธุรกิจทวงถามหนี้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34</a:t>
                      </a: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กฎกระทรวงการจดทะเบียนการประกอบธุรกิจทวงถามหนี้</a:t>
                      </a: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ประกาศในราชกิจจา</a:t>
                      </a:r>
                      <a:r>
                        <a:rPr lang="th-TH" sz="2000" baseline="0" dirty="0" err="1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นุเบกษา</a:t>
                      </a: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</a:p>
                    <a:p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มีผลใช้บังคับเมื่อวันที่ 13 มกราคม 2559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8169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การรับเรื่องร้องเรียนเกี่ยวกับการทวงถามหนี้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th-TH" sz="2000" baseline="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1 </a:t>
                      </a:r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ผลการรายงานจากทุกจังหวัด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701126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การให้คำปรึกษาทางโทรศัพท์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15 </a:t>
                      </a:r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ประชาชน บริษัทเอกชน หน่วยงานราชการ</a:t>
                      </a:r>
                    </a:p>
                    <a:p>
                      <a:r>
                        <a:rPr lang="th-TH" sz="20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สอบถามข้อมูลที่เกี่ยวกับ พ.ร.บ.การทวงถามหนี้ฯ</a:t>
                      </a:r>
                      <a:endParaRPr lang="th-TH" sz="2000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1437" marR="91437" marT="45726" marB="45726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42938"/>
            <a:ext cx="9144000" cy="7699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สถิติการดำเนินงาน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กลุ่มงานกำกับ</a:t>
            </a:r>
            <a:r>
              <a:rPr lang="th-TH" sz="22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การทวงถาม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หนี้ (</a:t>
            </a:r>
            <a:r>
              <a:rPr lang="th-TH" sz="2200" b="1" dirty="0" err="1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สอธ.</a:t>
            </a: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200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ประจำเดือน ตุลาคม 2563  </a:t>
            </a:r>
            <a:endParaRPr lang="th-TH" sz="2200" b="1" dirty="0">
              <a:solidFill>
                <a:srgbClr val="FFFF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034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6" name="รูปภาพ 5" descr="70c32e22fe4192560b53787a207dac39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2295836"/>
            <a:ext cx="9144000" cy="198932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marL="533400" indent="-533400" algn="ctr" fontAlgn="auto">
              <a:lnSpc>
                <a:spcPct val="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th-TH" sz="2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H SarabunIT๙" pitchFamily="34" charset="-34"/>
              <a:cs typeface="TH SarabunIT๙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2400" b="1" dirty="0" smtClean="0">
              <a:ln w="12700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H SarabunPSK" pitchFamily="34" charset="-34"/>
              <a:ea typeface="Times New Roman" pitchFamily="18" charset="0"/>
              <a:cs typeface="TH SarabunPSK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H SarabunIT๙" pitchFamily="34" charset="-34"/>
                <a:ea typeface="Times New Roman" pitchFamily="18" charset="0"/>
                <a:cs typeface="TH SarabunIT๙" pitchFamily="34" charset="-34"/>
              </a:rPr>
              <a:t>ขอ</a:t>
            </a:r>
            <a:r>
              <a:rPr lang="th-TH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H SarabunIT๙" pitchFamily="34" charset="-34"/>
                <a:ea typeface="Times New Roman" pitchFamily="18" charset="0"/>
                <a:cs typeface="TH SarabunIT๙" pitchFamily="34" charset="-34"/>
              </a:rPr>
              <a:t>นำเรียนที่ประชุมเพื่อโปรดทราบ</a:t>
            </a:r>
          </a:p>
          <a:p>
            <a:pPr marL="533400" indent="-533400" algn="ctr" fontAlgn="auto">
              <a:lnSpc>
                <a:spcPct val="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th-TH" sz="32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H SarabunIT๙" pitchFamily="34" charset="-34"/>
              <a:cs typeface="TH SarabunIT๙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8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ประชุม ปค. ครั้งที่ 10 ก.ย. 256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ประชุม ปค. ครั้งที่ 10 ก.ย. 2563</Template>
  <TotalTime>140</TotalTime>
  <Words>749</Words>
  <Application>Microsoft Office PowerPoint</Application>
  <PresentationFormat>นำเสนอทางหน้าจอ (4:3)</PresentationFormat>
  <Paragraphs>334</Paragraphs>
  <Slides>9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9</vt:i4>
      </vt:variant>
    </vt:vector>
  </HeadingPairs>
  <TitlesOfParts>
    <vt:vector size="10" baseType="lpstr">
      <vt:lpstr>ประชุม ปค. ครั้งที่ 10 ก.ย. 2563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Corporate Edition</dc:creator>
  <cp:lastModifiedBy>Corporate Edition</cp:lastModifiedBy>
  <cp:revision>8</cp:revision>
  <cp:lastPrinted>2019-01-24T01:42:45Z</cp:lastPrinted>
  <dcterms:created xsi:type="dcterms:W3CDTF">2020-11-16T06:36:23Z</dcterms:created>
  <dcterms:modified xsi:type="dcterms:W3CDTF">2020-11-18T02:47:12Z</dcterms:modified>
</cp:coreProperties>
</file>