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61" r:id="rId2"/>
    <p:sldId id="283" r:id="rId3"/>
    <p:sldId id="258" r:id="rId4"/>
    <p:sldId id="288" r:id="rId5"/>
    <p:sldId id="294" r:id="rId6"/>
    <p:sldId id="264" r:id="rId7"/>
    <p:sldId id="293" r:id="rId8"/>
    <p:sldId id="292" r:id="rId9"/>
    <p:sldId id="290" r:id="rId10"/>
    <p:sldId id="281" r:id="rId11"/>
    <p:sldId id="276" r:id="rId12"/>
  </p:sldIdLst>
  <p:sldSz cx="9144000" cy="6858000" type="screen4x3"/>
  <p:notesSz cx="6807200" cy="99393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BCE"/>
    <a:srgbClr val="EECEBC"/>
    <a:srgbClr val="FFF1C5"/>
    <a:srgbClr val="FF0000"/>
    <a:srgbClr val="FFCCCC"/>
    <a:srgbClr val="FF66CC"/>
    <a:srgbClr val="FFCC99"/>
    <a:srgbClr val="FF9999"/>
    <a:srgbClr val="FFCCFF"/>
    <a:srgbClr val="FF99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ลักษณะสีอ่อน 1 - เน้น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ลักษณะชุดรูปแบบ 2 - เน้น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ลักษณะชุดรูปแบบ 1 - เน้น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7CE84F3-28C3-443E-9E96-99CF82512B78}" styleName="ลักษณะสีเข้ม 1 - เน้น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ลักษณะสีเข้ม 1 - เน้น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ลักษณะสีเข้ม 1 - เน้น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ลักษณะสีปานกลาง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ลักษณะสีปานกลาง 3 - 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ลักษณะสีเข้ม 2 - เน้น 3/เน้น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ลักษณะสีเข้ม 2 - เน้น 1/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ลักษณะสีปานกลาง 4 - เน้น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ลักษณะสีปานกลาง 4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>
              <a:defRPr sz="1200"/>
            </a:lvl1pPr>
          </a:lstStyle>
          <a:p>
            <a:fld id="{1B8B9272-C648-47B8-B6F1-9A3E2008CB3E}" type="datetimeFigureOut">
              <a:rPr lang="th-TH" smtClean="0"/>
              <a:pPr/>
              <a:t>22/12/63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>
              <a:defRPr sz="1200"/>
            </a:lvl1pPr>
          </a:lstStyle>
          <a:p>
            <a:fld id="{D9318F05-4FD4-46DE-8948-BAAB10E34E6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194816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87657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49537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40570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87553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970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22/12/63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92710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22/12/63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12608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22/12/63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20002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22/12/63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3312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22/12/63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96163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22/12/63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7600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9E5F1-2CBA-4996-B5F6-6A3498DD8196}" type="datetimeFigureOut">
              <a:rPr lang="th-TH" smtClean="0"/>
              <a:pPr/>
              <a:t>22/12/63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68674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12" name="รูปภาพ 11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85917" y="1412776"/>
            <a:ext cx="5286375" cy="1138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สำนักการสอบสวนและนิติการ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00"/>
                </a:solidFill>
                <a:latin typeface="DaunPenh" pitchFamily="2" charset="0"/>
                <a:cs typeface="DaunPenh" pitchFamily="2" charset="0"/>
              </a:rPr>
              <a:t>Investigation and Legal Affairs Bureau</a:t>
            </a:r>
            <a:endParaRPr lang="th-TH" sz="32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39000" y="2695795"/>
            <a:ext cx="27860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JasmineUPC" pitchFamily="18" charset="-34"/>
                <a:cs typeface="JasmineUPC" pitchFamily="18" charset="-34"/>
              </a:rPr>
              <a:t>  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วิสัยทัศน์</a:t>
            </a:r>
            <a:r>
              <a:rPr lang="en-US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(</a:t>
            </a:r>
            <a:r>
              <a:rPr lang="en-US" sz="4000" b="1" i="1" dirty="0">
                <a:solidFill>
                  <a:srgbClr val="0DE336"/>
                </a:solidFill>
                <a:latin typeface="Rage Italic" pitchFamily="66" charset="0"/>
                <a:cs typeface="JasmineUPC" pitchFamily="18" charset="-34"/>
              </a:rPr>
              <a:t>V</a:t>
            </a:r>
            <a:r>
              <a:rPr lang="en-US" i="1" dirty="0">
                <a:solidFill>
                  <a:srgbClr val="FF0000"/>
                </a:solidFill>
                <a:latin typeface="Rage Italic" pitchFamily="66" charset="0"/>
                <a:cs typeface="JasmineUPC" pitchFamily="18" charset="-34"/>
              </a:rPr>
              <a:t>ision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)</a:t>
            </a:r>
            <a:endParaRPr lang="th-TH" i="1" dirty="0">
              <a:solidFill>
                <a:srgbClr val="FF0000"/>
              </a:solidFill>
              <a:latin typeface="Rage Italic" pitchFamily="66" charset="0"/>
              <a:cs typeface="JasmineUPC" pitchFamily="18" charset="-34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7157" y="3208331"/>
            <a:ext cx="8358187" cy="153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th-TH" sz="3800" b="1" dirty="0" smtClean="0">
              <a:solidFill>
                <a:schemeClr val="bg2">
                  <a:lumMod val="10000"/>
                </a:schemeClr>
              </a:solidFill>
              <a:latin typeface="JasmineUPC" pitchFamily="18" charset="-34"/>
              <a:cs typeface="JasmineUPC" pitchFamily="18" charset="-34"/>
            </a:endParaRP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r>
              <a:rPr lang="th-TH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“เชี่ยวชาญกฎหมาย  บังคับใช้อย่างเป็นธรรม  </a:t>
            </a: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endParaRPr lang="th-TH" sz="3800" b="1" i="1" dirty="0" smtClean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r>
              <a:rPr lang="th-TH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  ให้บริการทันสมัย</a:t>
            </a:r>
            <a:r>
              <a:rPr lang="en-US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”</a:t>
            </a:r>
            <a:endParaRPr lang="th-TH" sz="3800" b="1" dirty="0" smtClean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70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76876410"/>
              </p:ext>
            </p:extLst>
          </p:nvPr>
        </p:nvGraphicFramePr>
        <p:xfrm>
          <a:off x="285750" y="1785938"/>
          <a:ext cx="8551863" cy="2524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2"/>
                <a:gridCol w="3384268"/>
                <a:gridCol w="936074"/>
                <a:gridCol w="3528279"/>
              </a:tblGrid>
              <a:tr h="418867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หมายเหตุ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00596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การขอจดทะเบียนการประกอบธุรกิจทวงถามหนี้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24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กฎกระทรวงการจดทะเบียนการประกอบธุรกิจทวงถามหนี้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ประกาศในราชกิจจา</a:t>
                      </a:r>
                      <a:r>
                        <a:rPr lang="th-TH" sz="2000" baseline="0" dirty="0" err="1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นุเบกษา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มีผลใช้บังคับเมื่อวันที่ 13 มกราคม 2559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8169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การรับเรื่องร้องเรียนเกี่ยวกับการทวงถามหนี้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4 </a:t>
                      </a: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ผลการรายงานจากทุกจังหวัด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0112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การให้คำปรึกษาทางโทรศัพท์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 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ประชาชน บริษัทเอกชน หน่วยงานราชการ</a:t>
                      </a:r>
                    </a:p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สอบถามข้อมูลที่เกี่ยวกับ พ.ร.บ.การทวงถามหนี้ฯ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42938"/>
            <a:ext cx="9144000" cy="769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สถิติการดำเนินงาน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กลุ่มงานกำกับ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การทวงถาม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หนี้ (</a:t>
            </a:r>
            <a:r>
              <a:rPr lang="th-TH" sz="2200" b="1" dirty="0" err="1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พฤศจิกายน 2563  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3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" name="รูปภาพ 5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0" y="2295836"/>
            <a:ext cx="9144000" cy="19893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 marL="533400" indent="-533400" algn="ctr" fontAlgn="auto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th-TH" sz="20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2400" b="1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ea typeface="Times New Roman" pitchFamily="18" charset="0"/>
                <a:cs typeface="TH SarabunIT๙" pitchFamily="34" charset="-34"/>
              </a:rPr>
              <a:t>ขอ</a:t>
            </a:r>
            <a:r>
              <a:rPr lang="th-TH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ea typeface="Times New Roman" pitchFamily="18" charset="0"/>
                <a:cs typeface="TH SarabunIT๙" pitchFamily="34" charset="-34"/>
              </a:rPr>
              <a:t>นำเรียนที่ประชุมเพื่อโปรดทราบ</a:t>
            </a:r>
          </a:p>
          <a:p>
            <a:pPr marL="533400" indent="-533400" algn="ctr" fontAlgn="auto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th-TH" sz="32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8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9" name="รูปภาพ 8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39552" y="687827"/>
            <a:ext cx="8321487" cy="4893647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317500"/>
          </a:effectLst>
          <a:ex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th-TH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400" b="1" u="sng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เรื่องที่รับทราบทาง </a:t>
            </a:r>
            <a:r>
              <a:rPr lang="en-US" sz="2400" b="1" u="sng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website</a:t>
            </a:r>
          </a:p>
          <a:p>
            <a:endParaRPr lang="th-TH" sz="2400" b="1" dirty="0" smtClean="0">
              <a:solidFill>
                <a:schemeClr val="tx2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altLang="zh-CN" sz="2400" b="1" dirty="0" smtClean="0">
                <a:solidFill>
                  <a:srgbClr val="FF0066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altLang="zh-CN" sz="2400" b="1" u="sng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รายงานผลการดำเนินงาน สน.สก. ประจำเดือน พฤศจิกายน 2563</a:t>
            </a:r>
          </a:p>
          <a:p>
            <a:r>
              <a:rPr lang="th-TH" altLang="zh-CN" sz="24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ea typeface="SimSun" pitchFamily="2" charset="-122"/>
                <a:cs typeface="TH SarabunPSK" pitchFamily="34" charset="-34"/>
              </a:rPr>
              <a:t>    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สรุปยอดผู้มาใช้บริการศูนย์บริการประชาชน วังไชยา (</a:t>
            </a:r>
            <a:r>
              <a:rPr lang="th-TH" altLang="zh-CN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ศบปช.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ผลการดำเนินงานสมาคม มูลนิธิ และเรี่ยไร (สรร.2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ผลการดำเนินงาน ขายทอดตลาดและค้าของเก่า (สรร.4)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   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ผลการดำเนินงานตามนโยบายลดอบายมุข สร้างสุขให้สังคม (สรร.3) 	  	        </a:t>
            </a:r>
            <a:r>
              <a:rPr lang="th-TH" sz="2400" b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ประจำเดือน </a:t>
            </a:r>
            <a:r>
              <a:rPr lang="th-TH" sz="2400" b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ตุลาคม</a:t>
            </a:r>
            <a:r>
              <a:rPr lang="th-TH" sz="2400" b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2563</a:t>
            </a:r>
          </a:p>
          <a:p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ผลการดำเนินงานออกตรวจตืดตามและบังคับใช้กฎหมาย (</a:t>
            </a:r>
            <a:r>
              <a:rPr lang="th-TH" sz="2400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สกต.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lvl="0"/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ผลการดำเนินการเรื่องร้องเรียนร้องทุกข์ของศูนย์ดำรงธรรมอำเภอ (</a:t>
            </a:r>
            <a:r>
              <a:rPr lang="th-TH" sz="2400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ผลการดำเนินการชันสูตรพลิกศพโดยพนักงานฝ่ายปกครองทั่วประเทศ (</a:t>
            </a:r>
            <a:r>
              <a:rPr lang="th-TH" altLang="zh-CN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สอธ.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สถิติการดำเนินงานกลุ่มงานกำกับการทวงถามหนี้ (</a:t>
            </a:r>
            <a:r>
              <a:rPr lang="th-TH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สอธ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.)</a:t>
            </a:r>
          </a:p>
          <a:p>
            <a:endParaRPr lang="th-TH" sz="2400" b="1" dirty="0">
              <a:solidFill>
                <a:srgbClr val="FF0066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9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8" name="รูปภาพ 7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7121132"/>
              </p:ext>
            </p:extLst>
          </p:nvPr>
        </p:nvGraphicFramePr>
        <p:xfrm>
          <a:off x="857224" y="1428736"/>
          <a:ext cx="7388894" cy="485727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102350"/>
                <a:gridCol w="897914"/>
                <a:gridCol w="857256"/>
                <a:gridCol w="857256"/>
                <a:gridCol w="857256"/>
                <a:gridCol w="928694"/>
                <a:gridCol w="857256"/>
                <a:gridCol w="1030912"/>
              </a:tblGrid>
              <a:tr h="36055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     ประเภท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งานปืน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งานโรงแรม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งานโรงรับจำนำ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งานพนัน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งานเรี่ยไร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งานค้าของเก่า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เดือน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6,790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1,047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810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9,071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กุมภาพันธ์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6,910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552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8,505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00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มีนาคม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7,382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435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8,755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เมษายน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,412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7,347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พฤษภาคม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,357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9,275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มิถุนายน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31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,473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237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32,640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กรกฎาคม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26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,702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806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27,759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สิงหาคม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39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,429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216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40,512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กันยายน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38,841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777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39,884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852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ตุลาคม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22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,454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174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23,964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พฤศจิกายน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,028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1,194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15,180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ธันวาคม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รวม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207,778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8,966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2,979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2,631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222,892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00063"/>
            <a:ext cx="9144000" cy="708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127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สรุปยอดผู้มาใช้บริการศูนย์บริการประชาชน วังไชยา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ประจำปี </a:t>
            </a:r>
            <a:r>
              <a:rPr lang="th-TH" sz="2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2563</a:t>
            </a:r>
            <a:endParaRPr lang="th-TH" sz="20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792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1" name="รูปภาพ 10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Group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91481250"/>
              </p:ext>
            </p:extLst>
          </p:nvPr>
        </p:nvGraphicFramePr>
        <p:xfrm>
          <a:off x="1357290" y="1428736"/>
          <a:ext cx="6553200" cy="3595956"/>
        </p:xfrm>
        <a:graphic>
          <a:graphicData uri="http://schemas.openxmlformats.org/drawingml/2006/table">
            <a:tbl>
              <a:tblPr/>
              <a:tblGrid>
                <a:gridCol w="699856"/>
                <a:gridCol w="4093649"/>
                <a:gridCol w="823564"/>
                <a:gridCol w="936131"/>
              </a:tblGrid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ชนิดของงาน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งานสมาคม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งานมูลนิธิ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จัดตั้ง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การเลิก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แต่งตั้งกรรมการขึ้นใหม่ทั้งชุด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39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เปลี่ยนแปลงกรรมการ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790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แต่งตั้งกรรมการขึ้นใหม่ทั้งชุดและแก้ไขเพิ่มเติมข้อบังคับ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1004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เปลี่ยนแปลงกรรมการและแก้ไขเพิ่มเติมข้อบังคับ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คืนเรื่อง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14290"/>
            <a:ext cx="9144000" cy="708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ผลการดำเนินงานของส่วนรักษาความสงบเรียบร้อย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</a:t>
            </a:r>
            <a:r>
              <a:rPr lang="th-TH" sz="2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พฤศจิกายน 2563</a:t>
            </a:r>
            <a:endParaRPr lang="th-TH" sz="20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357290" y="1000108"/>
            <a:ext cx="2016125" cy="3683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งานสมาคม และ มูลนิธิ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57290" y="5072074"/>
            <a:ext cx="1154112" cy="3698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งานเรี่ยไร</a:t>
            </a:r>
          </a:p>
        </p:txBody>
      </p: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97558683"/>
              </p:ext>
            </p:extLst>
          </p:nvPr>
        </p:nvGraphicFramePr>
        <p:xfrm>
          <a:off x="1357290" y="5500702"/>
          <a:ext cx="6577012" cy="1148995"/>
        </p:xfrm>
        <a:graphic>
          <a:graphicData uri="http://schemas.openxmlformats.org/drawingml/2006/table">
            <a:tbl>
              <a:tblPr/>
              <a:tblGrid>
                <a:gridCol w="3898950"/>
                <a:gridCol w="2678062"/>
              </a:tblGrid>
              <a:tr h="35719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จำนวนมูลนิธิ/สมาคม/ชมรม/นิติบุคคล/บุคคล</a:t>
                      </a:r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ธรรมดาที่</a:t>
                      </a:r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ยื่นคำขออนุญาต (ราย)  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6875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การออกใบอนุญาตตามมาตรา 6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 ราย</a:t>
                      </a:r>
                      <a:endParaRPr lang="th-TH" sz="1800" b="1" i="0" u="none" strike="noStrike" dirty="0">
                        <a:solidFill>
                          <a:srgbClr val="494529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3049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การออกใบอนุญาตตามมาตรา 8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baseline="0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 </a:t>
                      </a:r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1800" b="1" i="0" u="none" strike="noStrike" dirty="0">
                        <a:solidFill>
                          <a:srgbClr val="494529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584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88640"/>
            <a:ext cx="9144000" cy="76944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 ขายทอดตลาดและค้าของเก่า ของส่วนรักษาความสงบเรียบร้อย 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4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พฤศจิกายน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70455897"/>
              </p:ext>
            </p:extLst>
          </p:nvPr>
        </p:nvGraphicFramePr>
        <p:xfrm>
          <a:off x="428596" y="1078129"/>
          <a:ext cx="8286808" cy="5574177"/>
        </p:xfrm>
        <a:graphic>
          <a:graphicData uri="http://schemas.openxmlformats.org/drawingml/2006/table">
            <a:tbl>
              <a:tblPr/>
              <a:tblGrid>
                <a:gridCol w="3012746"/>
                <a:gridCol w="301977"/>
                <a:gridCol w="2036584"/>
                <a:gridCol w="567842"/>
                <a:gridCol w="1770719"/>
                <a:gridCol w="596940"/>
              </a:tblGrid>
              <a:tr h="40510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ประเภท</a:t>
                      </a: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F26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</a:t>
                      </a:r>
                      <a:r>
                        <a:rPr lang="th-TH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ใบอนุญาต</a:t>
                      </a:r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F2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87F1"/>
                    </a:solidFill>
                  </a:tcPr>
                </a:tc>
              </a:tr>
              <a:tr h="346203"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กทม.</a:t>
                      </a:r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ภูมิภาค</a:t>
                      </a:r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5861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ขายทอดตลาด</a:t>
                      </a: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77</a:t>
                      </a:r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24328">
                <a:tc gridSpan="2"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  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77</a:t>
                      </a:r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2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ค้าของเก่า</a:t>
                      </a: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385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ก.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65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18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ข.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,727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7,606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18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ค.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1,547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7,763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18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ง.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2,615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15,203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5525">
                <a:tc gridSpan="2"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  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5,792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30,581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4391">
                <a:tc gridSpan="2">
                  <a:txBody>
                    <a:bodyPr/>
                    <a:lstStyle/>
                    <a:p>
                      <a:pPr algn="r" fontAlgn="b"/>
                      <a:r>
                        <a:rPr lang="th-TH" sz="1800" b="1" i="0" u="sng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5,822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30,658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</a:tr>
              <a:tr h="431770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หมายเหตุ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1F497D"/>
                        </a:solidFill>
                        <a:effectLst/>
                        <a:latin typeface="TH SarabunPSK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04053">
                <a:tc gridSpan="6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ก.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โบราณวัตถุ 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ศิลปวัตถุตามกฎหมายว่าด้วยโบราณสถาน โบราณวัตถุ ศิลปวัตถุและพิพิธภัณฑสถานแห่งชาติ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03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ข.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เพชร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พลอย ทอง นาก เงิน </a:t>
                      </a:r>
                      <a:r>
                        <a:rPr lang="th-TH" sz="1600" b="1" i="0" u="none" strike="noStrike" dirty="0" err="1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อัญมณี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803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ค.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รถยนต์ 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ตามกฎหมายว่าด้วยรถยนต์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80392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ง.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 ประเภท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อื่นๆ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0702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9" name="รูปภาพ 8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28604"/>
            <a:ext cx="9144000" cy="769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ผลการดำเนินงานตามนโยบายลดอบายมุข สร้างสุขให้สังคม (สรร.3)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ตุลาคม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7772412"/>
              </p:ext>
            </p:extLst>
          </p:nvPr>
        </p:nvGraphicFramePr>
        <p:xfrm>
          <a:off x="142875" y="1571612"/>
          <a:ext cx="8893177" cy="2517479"/>
        </p:xfrm>
        <a:graphic>
          <a:graphicData uri="http://schemas.openxmlformats.org/drawingml/2006/table">
            <a:tbl>
              <a:tblPr/>
              <a:tblGrid>
                <a:gridCol w="1749759"/>
                <a:gridCol w="857210"/>
                <a:gridCol w="522945"/>
                <a:gridCol w="477134"/>
                <a:gridCol w="270467"/>
                <a:gridCol w="729612"/>
                <a:gridCol w="217144"/>
                <a:gridCol w="568632"/>
                <a:gridCol w="436340"/>
                <a:gridCol w="492305"/>
                <a:gridCol w="243039"/>
                <a:gridCol w="542737"/>
                <a:gridCol w="621558"/>
                <a:gridCol w="307087"/>
                <a:gridCol w="857208"/>
              </a:tblGrid>
              <a:tr h="37625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บังคับใช้กฎหมาย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8499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</a:t>
                      </a:r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การบังคับใช้กฎหมาย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385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ที่ออกตรวจ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ถูกต้องตาม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ดำเนินคดี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สั่ง</a:t>
                      </a:r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พักใช้ใบอนุญาต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เพิกถอนใบอนุญาต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สั่งปิดสถานที่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 </a:t>
                      </a:r>
                      <a:r>
                        <a:rPr lang="th-TH" sz="10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จพง.</a:t>
                      </a:r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สรรพสามิต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 </a:t>
                      </a:r>
                      <a:r>
                        <a:rPr lang="th-TH" sz="10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จพง.</a:t>
                      </a:r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สรรพสามิต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213358">
                <a:tc>
                  <a:txBody>
                    <a:bodyPr/>
                    <a:lstStyle/>
                    <a:p>
                      <a:pPr algn="l" fontAlgn="b"/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 </a:t>
                      </a:r>
                      <a:r>
                        <a:rPr lang="th-TH" sz="12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ปว.</a:t>
                      </a:r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พักใช้ใบอนุญาต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เพิกถอนใบอนุญาต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213358">
                <a:tc>
                  <a:txBody>
                    <a:bodyPr/>
                    <a:lstStyle/>
                    <a:p>
                      <a:pPr algn="l" fontAlgn="b"/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จำหน่ายสุรา 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จำหน่ายสุรา 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0479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ตรวจ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,155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1,155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ตรวจ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ร้านจำหน่ายสุรา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5,425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5,370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55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2611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กวดขัน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แหล่งอบายมุขอื่นๆ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2,873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2,873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2385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9,453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9,398</a:t>
                      </a:r>
                      <a:endParaRPr lang="th-TH" sz="1800" b="1" i="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55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78659505"/>
              </p:ext>
            </p:extLst>
          </p:nvPr>
        </p:nvGraphicFramePr>
        <p:xfrm>
          <a:off x="179388" y="4357694"/>
          <a:ext cx="7250111" cy="1363657"/>
        </p:xfrm>
        <a:graphic>
          <a:graphicData uri="http://schemas.openxmlformats.org/drawingml/2006/table">
            <a:tbl>
              <a:tblPr/>
              <a:tblGrid>
                <a:gridCol w="1574777"/>
                <a:gridCol w="1861101"/>
                <a:gridCol w="1881552"/>
                <a:gridCol w="1932681"/>
              </a:tblGrid>
              <a:tr h="3737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จัดกิจกรรมเสริมสร้างความสุขให้สังคม   รวมจำนวน </a:t>
                      </a:r>
                      <a:r>
                        <a:rPr lang="en-US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266 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แห่ง</a:t>
                      </a:r>
                      <a:endParaRPr lang="th-TH" sz="2000" b="1" i="0" u="none" strike="noStrike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ลานกีฬา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ลานดนตรีและศิลปะ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กิจกรรมทางด้านศาสนา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กิจกรรมอื่นๆ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,296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366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4,440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1,164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630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รูปภาพ 9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ผลการดำเนินงานออกตรวจตืดตามและบังคับใช้กฎหมาย (</a:t>
            </a:r>
            <a:r>
              <a:rPr lang="th-TH" sz="2200" b="1" dirty="0" err="1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สกต.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b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พฤศจิกายน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500034" y="1428737"/>
          <a:ext cx="8143932" cy="3209076"/>
        </p:xfrm>
        <a:graphic>
          <a:graphicData uri="http://schemas.openxmlformats.org/drawingml/2006/table">
            <a:tbl>
              <a:tblPr/>
              <a:tblGrid>
                <a:gridCol w="571504"/>
                <a:gridCol w="1643074"/>
                <a:gridCol w="1143008"/>
                <a:gridCol w="1285884"/>
                <a:gridCol w="1214446"/>
                <a:gridCol w="1214446"/>
                <a:gridCol w="1071570"/>
              </a:tblGrid>
              <a:tr h="300759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ประเภทของผลการปฏิบัติงานตรวจฯ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ผลการตรวจ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 </a:t>
                      </a:r>
                    </a:p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(แห่ง/ราย)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64195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มีใบอนุญาตปฏิบัติถูกต้อง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อยู่ระหว่างพิจารณาอนุญาต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อยู่ในอำนาจ 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พงส.</a:t>
                      </a:r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pPr algn="ctr"/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เปรียบเทียบปรับ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จับกุมผู้กระทำความผิด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494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พ.ร.บ.ควบคุมการขายทอดตลาดและค้าของเก่า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245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249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</a:tr>
              <a:tr h="515342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พ.ร.บ.โรงรับจำนำ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</a:tr>
              <a:tr h="464810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พ.ร.บ.โรงแรม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</a:tr>
              <a:tr h="672565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245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249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C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0" y="285728"/>
            <a:ext cx="9144000" cy="7858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ea typeface="+mj-ea"/>
                <a:cs typeface="TH SarabunPSK" pitchFamily="34" charset="-34"/>
              </a:rPr>
              <a:t>ผลการดำเนินการ</a:t>
            </a: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เรื่องร้องเรียนร้องทุกข์ของศูนย์ดำรงธรรมอำเภอ</a:t>
            </a:r>
            <a:b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</a:b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ประจำเดือน พฤศจิกายน 2563</a:t>
            </a:r>
            <a:endParaRPr kumimoji="0" lang="th-TH" sz="2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/>
        </p:nvGraphicFramePr>
        <p:xfrm>
          <a:off x="428596" y="1428736"/>
          <a:ext cx="8286808" cy="423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07"/>
                <a:gridCol w="2114175"/>
                <a:gridCol w="928694"/>
                <a:gridCol w="913892"/>
                <a:gridCol w="943496"/>
                <a:gridCol w="997557"/>
                <a:gridCol w="859831"/>
                <a:gridCol w="857256"/>
              </a:tblGrid>
              <a:tr h="357190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หัวข้อ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อยู่ระหว่างดำเนินการ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ยุติ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รวมทั้งหมด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</a:tr>
              <a:tr h="357190"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รอการตรวจสอบ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มอบหมายงาน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กำลังดำเนินการ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ติดตามผล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</a:tr>
              <a:tr h="5029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ขอความช่วยเหลือ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555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ข้อร้องเรียน/ความเดือดร้อน ขัดแย้งทางสังคม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297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ข้อร้องเรียนเจ้าที่หน่วยงานของรัฐ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แจ้งเบาะแส/การกระทำความผิด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ปัญหาที่ดิน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ขอคำปรึกษา/ศูนย์บริการร่วม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177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237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00066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รวมเรื่องทั้งหมด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838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,279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9" name="ตาราง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8591106"/>
              </p:ext>
            </p:extLst>
          </p:nvPr>
        </p:nvGraphicFramePr>
        <p:xfrm>
          <a:off x="785813" y="2071688"/>
          <a:ext cx="7386898" cy="2214560"/>
        </p:xfrm>
        <a:graphic>
          <a:graphicData uri="http://schemas.openxmlformats.org/drawingml/2006/table">
            <a:tbl>
              <a:tblPr/>
              <a:tblGrid>
                <a:gridCol w="928715"/>
                <a:gridCol w="1150698"/>
                <a:gridCol w="1378162"/>
                <a:gridCol w="1404923"/>
                <a:gridCol w="1311261"/>
                <a:gridCol w="1213139"/>
              </a:tblGrid>
              <a:tr h="442912">
                <a:tc gridSpan="5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ชันสูตรพลิกศพโดยพนักงานฝ่ายปกครองทั่วประเทศ ตาม ป.วิ อาญา ม.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ลักษณะการตาย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ส่วนกลาง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ภูมิภาค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42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ตาย</a:t>
                      </a:r>
                      <a:r>
                        <a:rPr lang="th-TH" sz="2000" b="1" i="0" u="none" strike="noStrike" dirty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ระหว่างการควบคุมของเจ้าพนักงาน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ตายจากการ</a:t>
                      </a:r>
                      <a:r>
                        <a:rPr lang="th-TH" sz="2000" b="1" i="0" u="none" strike="noStrike" dirty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กระทำของเจ้าพนักงาน (วิสามัญ)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2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40404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</a:t>
                      </a:r>
                      <a:r>
                        <a:rPr lang="th-TH" sz="2000" b="0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รวม</a:t>
                      </a:r>
                      <a:endParaRPr lang="th-TH" sz="2000" b="0" i="0" u="none" strike="noStrike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714375"/>
            <a:ext cx="9144000" cy="7699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ผลการดำเนินการชันสูตรพลิกศพโดยพนักงานฝ่ายปกครองทั่วประเทศ (</a:t>
            </a:r>
            <a:r>
              <a:rPr lang="th-TH" sz="2200" b="1" dirty="0" err="1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พฤศจิกายน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705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ประชุม ปค. ครั้งที่ 11 ต.ค. 256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ประชุม ปค. ครั้งที่ 11 ต.ค. 2563</Template>
  <TotalTime>485</TotalTime>
  <Words>935</Words>
  <Application>Microsoft Office PowerPoint</Application>
  <PresentationFormat>นำเสนอทางหน้าจอ (4:3)</PresentationFormat>
  <Paragraphs>416</Paragraphs>
  <Slides>11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ประชุม ปค. ครั้งที่ 11 ต.ค. 2563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ผลการดำเนินงานออกตรวจตืดตามและบังคับใช้กฎหมาย (สกต.) ประจำเดือน พฤศจิกายน 2563</vt:lpstr>
      <vt:lpstr>ภาพนิ่ง 8</vt:lpstr>
      <vt:lpstr>ภาพนิ่ง 9</vt:lpstr>
      <vt:lpstr>ภาพนิ่ง 10</vt:lpstr>
      <vt:lpstr>ภาพนิ่ง 11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Corporate Edition</dc:creator>
  <cp:lastModifiedBy>Corporate Edition</cp:lastModifiedBy>
  <cp:revision>14</cp:revision>
  <cp:lastPrinted>2019-01-24T01:42:45Z</cp:lastPrinted>
  <dcterms:created xsi:type="dcterms:W3CDTF">2020-12-21T03:37:08Z</dcterms:created>
  <dcterms:modified xsi:type="dcterms:W3CDTF">2020-12-22T02:53:44Z</dcterms:modified>
</cp:coreProperties>
</file>