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3"/>
  </p:handoutMasterIdLst>
  <p:sldIdLst>
    <p:sldId id="261" r:id="rId2"/>
    <p:sldId id="283" r:id="rId3"/>
    <p:sldId id="258" r:id="rId4"/>
    <p:sldId id="288" r:id="rId5"/>
    <p:sldId id="294" r:id="rId6"/>
    <p:sldId id="264" r:id="rId7"/>
    <p:sldId id="293" r:id="rId8"/>
    <p:sldId id="292" r:id="rId9"/>
    <p:sldId id="290" r:id="rId10"/>
    <p:sldId id="281" r:id="rId11"/>
    <p:sldId id="276" r:id="rId12"/>
  </p:sldIdLst>
  <p:sldSz cx="9144000" cy="6858000" type="screen4x3"/>
  <p:notesSz cx="6807200" cy="9939338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DBCE"/>
    <a:srgbClr val="EECEBC"/>
    <a:srgbClr val="FFF1C5"/>
    <a:srgbClr val="FF0000"/>
    <a:srgbClr val="FFCCCC"/>
    <a:srgbClr val="FF66CC"/>
    <a:srgbClr val="FFCC99"/>
    <a:srgbClr val="FF9999"/>
    <a:srgbClr val="FFCCFF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ลักษณะสีปานกลาง 2 - เน้น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FD0F851-EC5A-4D38-B0AD-8093EC10F338}" styleName="ลักษณะสีอ่อน 1 - เน้น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ลักษณะสีอ่อน 1 - เน้น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8603FDC-E32A-4AB5-989C-0864C3EAD2B8}" styleName="ลักษณะชุดรูปแบบ 2 - เน้น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ลักษณะชุดรูปแบบ 2 - เน้น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ลักษณะชุดรูปแบบ 2 - เน้น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ลักษณะชุดรูปแบบ 2 - เน้น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8FB837D-C827-4EFA-A057-4D05807E0F7C}" styleName="ลักษณะชุดรูปแบบ 1 - เน้น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7CE84F3-28C3-443E-9E96-99CF82512B78}" styleName="ลักษณะสีเข้ม 1 - เน้น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ลักษณะสีเข้ม 1 - เน้น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ลักษณะสีเข้ม 1 - เน้น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EC20E35-A176-4012-BC5E-935CFFF8708E}" styleName="ลักษณะสีปานกลาง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ลักษณะสีปานกลาง 3 - เน้น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1EBBBCC-DAD2-459C-BE2E-F6DE35CF9A28}" styleName="ลักษณะสีเข้ม 2 - เน้น 3/เน้น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ลักษณะสีเข้ม 2 - เน้น 1/เน้น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A107856-5554-42FB-B03E-39F5DBC370BA}" styleName="ลักษณะสีปานกลาง 4 - เน้น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DF18680-E054-41AD-8BC1-D1AEF772440D}" styleName="ลักษณะสีปานกลาง 2 - เน้น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6D9F66E-5EB9-4882-86FB-DCBF35E3C3E4}" styleName="ลักษณะสีปานกลาง 4 - เน้น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672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9786" cy="496967"/>
          </a:xfrm>
          <a:prstGeom prst="rect">
            <a:avLst/>
          </a:prstGeom>
        </p:spPr>
        <p:txBody>
          <a:bodyPr vert="horz" lIns="91851" tIns="45926" rIns="91851" bIns="45926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quarter" idx="1"/>
          </p:nvPr>
        </p:nvSpPr>
        <p:spPr>
          <a:xfrm>
            <a:off x="3855840" y="0"/>
            <a:ext cx="2949786" cy="496967"/>
          </a:xfrm>
          <a:prstGeom prst="rect">
            <a:avLst/>
          </a:prstGeom>
        </p:spPr>
        <p:txBody>
          <a:bodyPr vert="horz" lIns="91851" tIns="45926" rIns="91851" bIns="45926" rtlCol="0"/>
          <a:lstStyle>
            <a:lvl1pPr algn="r">
              <a:defRPr sz="1200"/>
            </a:lvl1pPr>
          </a:lstStyle>
          <a:p>
            <a:fld id="{1B8B9272-C648-47B8-B6F1-9A3E2008CB3E}" type="datetimeFigureOut">
              <a:rPr lang="th-TH" smtClean="0"/>
              <a:pPr/>
              <a:t>22/01/64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2"/>
          </p:nvPr>
        </p:nvSpPr>
        <p:spPr>
          <a:xfrm>
            <a:off x="2" y="9440647"/>
            <a:ext cx="2949786" cy="496967"/>
          </a:xfrm>
          <a:prstGeom prst="rect">
            <a:avLst/>
          </a:prstGeom>
        </p:spPr>
        <p:txBody>
          <a:bodyPr vert="horz" lIns="91851" tIns="45926" rIns="91851" bIns="45926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3"/>
          </p:nvPr>
        </p:nvSpPr>
        <p:spPr>
          <a:xfrm>
            <a:off x="3855840" y="9440647"/>
            <a:ext cx="2949786" cy="496967"/>
          </a:xfrm>
          <a:prstGeom prst="rect">
            <a:avLst/>
          </a:prstGeom>
        </p:spPr>
        <p:txBody>
          <a:bodyPr vert="horz" lIns="91851" tIns="45926" rIns="91851" bIns="45926" rtlCol="0" anchor="b"/>
          <a:lstStyle>
            <a:lvl1pPr algn="r">
              <a:defRPr sz="1200"/>
            </a:lvl1pPr>
          </a:lstStyle>
          <a:p>
            <a:fld id="{D9318F05-4FD4-46DE-8948-BAAB10E34E6E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948161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9E5F1-2CBA-4996-B5F6-6A3498DD8196}" type="datetimeFigureOut">
              <a:rPr lang="th-TH" smtClean="0"/>
              <a:pPr/>
              <a:t>22/01/64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A69AE-DAAE-4B06-A662-44153F15F1C2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76577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9E5F1-2CBA-4996-B5F6-6A3498DD8196}" type="datetimeFigureOut">
              <a:rPr lang="th-TH" smtClean="0"/>
              <a:pPr/>
              <a:t>22/01/64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A69AE-DAAE-4B06-A662-44153F15F1C2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95378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9E5F1-2CBA-4996-B5F6-6A3498DD8196}" type="datetimeFigureOut">
              <a:rPr lang="th-TH" smtClean="0"/>
              <a:pPr/>
              <a:t>22/01/64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A69AE-DAAE-4B06-A662-44153F15F1C2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05701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9E5F1-2CBA-4996-B5F6-6A3498DD8196}" type="datetimeFigureOut">
              <a:rPr lang="th-TH" smtClean="0"/>
              <a:pPr/>
              <a:t>22/01/64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A69AE-DAAE-4B06-A662-44153F15F1C2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75533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9E5F1-2CBA-4996-B5F6-6A3498DD8196}" type="datetimeFigureOut">
              <a:rPr lang="th-TH" smtClean="0"/>
              <a:pPr/>
              <a:t>22/01/64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A69AE-DAAE-4B06-A662-44153F15F1C2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9704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9E5F1-2CBA-4996-B5F6-6A3498DD8196}" type="datetimeFigureOut">
              <a:rPr lang="th-TH" smtClean="0"/>
              <a:pPr/>
              <a:t>22/01/64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A69AE-DAAE-4B06-A662-44153F15F1C2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27108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9E5F1-2CBA-4996-B5F6-6A3498DD8196}" type="datetimeFigureOut">
              <a:rPr lang="th-TH" smtClean="0"/>
              <a:pPr/>
              <a:t>22/01/64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A69AE-DAAE-4B06-A662-44153F15F1C2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26081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9E5F1-2CBA-4996-B5F6-6A3498DD8196}" type="datetimeFigureOut">
              <a:rPr lang="th-TH" smtClean="0"/>
              <a:pPr/>
              <a:t>22/01/64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A69AE-DAAE-4B06-A662-44153F15F1C2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00027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9E5F1-2CBA-4996-B5F6-6A3498DD8196}" type="datetimeFigureOut">
              <a:rPr lang="th-TH" smtClean="0"/>
              <a:pPr/>
              <a:t>22/01/64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A69AE-DAAE-4B06-A662-44153F15F1C2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33127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9E5F1-2CBA-4996-B5F6-6A3498DD8196}" type="datetimeFigureOut">
              <a:rPr lang="th-TH" smtClean="0"/>
              <a:pPr/>
              <a:t>22/01/64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A69AE-DAAE-4B06-A662-44153F15F1C2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61632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9E5F1-2CBA-4996-B5F6-6A3498DD8196}" type="datetimeFigureOut">
              <a:rPr lang="th-TH" smtClean="0"/>
              <a:pPr/>
              <a:t>22/01/64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A69AE-DAAE-4B06-A662-44153F15F1C2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76009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89E5F1-2CBA-4996-B5F6-6A3498DD8196}" type="datetimeFigureOut">
              <a:rPr lang="th-TH" smtClean="0"/>
              <a:pPr/>
              <a:t>22/01/64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0A69AE-DAAE-4B06-A662-44153F15F1C2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86748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 dirty="0"/>
          </a:p>
        </p:txBody>
      </p:sp>
      <p:pic>
        <p:nvPicPr>
          <p:cNvPr id="12" name="รูปภาพ 11" descr="70c32e22fe4192560b53787a207dac39.jpg"/>
          <p:cNvPicPr>
            <a:picLocks noChangeAspect="1"/>
          </p:cNvPicPr>
          <p:nvPr/>
        </p:nvPicPr>
        <p:blipFill>
          <a:blip r:embed="rId2">
            <a:lum bright="1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85917" y="1412776"/>
            <a:ext cx="5286375" cy="113823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3600" b="1" dirty="0">
                <a:solidFill>
                  <a:srgbClr val="FFFF00"/>
                </a:solidFill>
                <a:latin typeface="EucrosiaUPC" pitchFamily="18" charset="-34"/>
                <a:cs typeface="EucrosiaUPC" pitchFamily="18" charset="-34"/>
              </a:rPr>
              <a:t>สำนักการสอบสวนและนิติการ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rgbClr val="FFFF00"/>
                </a:solidFill>
                <a:latin typeface="DaunPenh" pitchFamily="2" charset="0"/>
                <a:cs typeface="DaunPenh" pitchFamily="2" charset="0"/>
              </a:rPr>
              <a:t>Investigation and Legal Affairs Bureau</a:t>
            </a:r>
            <a:endParaRPr lang="th-TH" sz="3200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39000" y="2695795"/>
            <a:ext cx="2786062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b="1" dirty="0">
                <a:solidFill>
                  <a:schemeClr val="accent1">
                    <a:lumMod val="75000"/>
                  </a:schemeClr>
                </a:solidFill>
                <a:latin typeface="JasmineUPC" pitchFamily="18" charset="-34"/>
                <a:cs typeface="JasmineUPC" pitchFamily="18" charset="-34"/>
              </a:rPr>
              <a:t>  </a:t>
            </a:r>
            <a:r>
              <a:rPr lang="th-TH" b="1" dirty="0">
                <a:solidFill>
                  <a:srgbClr val="FF0000"/>
                </a:solidFill>
                <a:latin typeface="JasmineUPC" pitchFamily="18" charset="-34"/>
                <a:cs typeface="JasmineUPC" pitchFamily="18" charset="-34"/>
              </a:rPr>
              <a:t>วิสัยทัศน์</a:t>
            </a:r>
            <a:r>
              <a:rPr lang="en-US" b="1" dirty="0">
                <a:solidFill>
                  <a:srgbClr val="FF0000"/>
                </a:solidFill>
                <a:latin typeface="JasmineUPC" pitchFamily="18" charset="-34"/>
                <a:cs typeface="JasmineUPC" pitchFamily="18" charset="-34"/>
              </a:rPr>
              <a:t> </a:t>
            </a:r>
            <a:r>
              <a:rPr lang="th-TH" b="1" dirty="0">
                <a:solidFill>
                  <a:srgbClr val="FF0000"/>
                </a:solidFill>
                <a:latin typeface="JasmineUPC" pitchFamily="18" charset="-34"/>
                <a:cs typeface="JasmineUPC" pitchFamily="18" charset="-34"/>
              </a:rPr>
              <a:t>(</a:t>
            </a:r>
            <a:r>
              <a:rPr lang="en-US" sz="4000" b="1" i="1" dirty="0">
                <a:solidFill>
                  <a:srgbClr val="0DE336"/>
                </a:solidFill>
                <a:latin typeface="Rage Italic" pitchFamily="66" charset="0"/>
                <a:cs typeface="JasmineUPC" pitchFamily="18" charset="-34"/>
              </a:rPr>
              <a:t>V</a:t>
            </a:r>
            <a:r>
              <a:rPr lang="en-US" i="1" dirty="0">
                <a:solidFill>
                  <a:srgbClr val="FF0000"/>
                </a:solidFill>
                <a:latin typeface="Rage Italic" pitchFamily="66" charset="0"/>
                <a:cs typeface="JasmineUPC" pitchFamily="18" charset="-34"/>
              </a:rPr>
              <a:t>ision</a:t>
            </a:r>
            <a:r>
              <a:rPr lang="th-TH" b="1" dirty="0">
                <a:solidFill>
                  <a:srgbClr val="FF0000"/>
                </a:solidFill>
                <a:latin typeface="JasmineUPC" pitchFamily="18" charset="-34"/>
                <a:cs typeface="JasmineUPC" pitchFamily="18" charset="-34"/>
              </a:rPr>
              <a:t> )</a:t>
            </a:r>
            <a:endParaRPr lang="th-TH" i="1" dirty="0">
              <a:solidFill>
                <a:srgbClr val="FF0000"/>
              </a:solidFill>
              <a:latin typeface="Rage Italic" pitchFamily="66" charset="0"/>
              <a:cs typeface="JasmineUPC" pitchFamily="18" charset="-34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357157" y="3208331"/>
            <a:ext cx="8358187" cy="1539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33400" indent="-533400" eaLnBrk="0" hangingPunct="0">
              <a:defRPr sz="2800">
                <a:solidFill>
                  <a:schemeClr val="tx1"/>
                </a:solidFill>
                <a:latin typeface="Constantia" pitchFamily="18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nstantia" pitchFamily="18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nstantia" pitchFamily="18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nstantia" pitchFamily="18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nstantia" pitchFamily="18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nstantia" pitchFamily="18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nstantia" pitchFamily="18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nstantia" pitchFamily="18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nstantia" pitchFamily="18" charset="0"/>
                <a:cs typeface="Angsana New" pitchFamily="18" charset="-34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defRPr/>
            </a:pPr>
            <a:endParaRPr lang="th-TH" sz="3800" b="1" dirty="0" smtClean="0">
              <a:solidFill>
                <a:schemeClr val="bg2">
                  <a:lumMod val="10000"/>
                </a:schemeClr>
              </a:solidFill>
              <a:latin typeface="JasmineUPC" pitchFamily="18" charset="-34"/>
              <a:cs typeface="JasmineUPC" pitchFamily="18" charset="-34"/>
            </a:endParaRPr>
          </a:p>
          <a:p>
            <a:pPr algn="ctr" eaLnBrk="1" hangingPunct="1">
              <a:lnSpc>
                <a:spcPct val="30000"/>
              </a:lnSpc>
              <a:spcBef>
                <a:spcPct val="30000"/>
              </a:spcBef>
              <a:defRPr/>
            </a:pPr>
            <a:r>
              <a:rPr lang="th-TH" sz="3800" b="1" i="1" dirty="0" smtClean="0">
                <a:solidFill>
                  <a:srgbClr val="002060"/>
                </a:solidFill>
                <a:latin typeface="JasmineUPC" pitchFamily="18" charset="-34"/>
                <a:cs typeface="JasmineUPC" pitchFamily="18" charset="-34"/>
              </a:rPr>
              <a:t>“เชี่ยวชาญกฎหมาย  บังคับใช้อย่างเป็นธรรม  </a:t>
            </a:r>
          </a:p>
          <a:p>
            <a:pPr algn="ctr" eaLnBrk="1" hangingPunct="1">
              <a:lnSpc>
                <a:spcPct val="30000"/>
              </a:lnSpc>
              <a:spcBef>
                <a:spcPct val="30000"/>
              </a:spcBef>
              <a:defRPr/>
            </a:pPr>
            <a:endParaRPr lang="th-TH" sz="3800" b="1" i="1" dirty="0" smtClean="0">
              <a:solidFill>
                <a:srgbClr val="002060"/>
              </a:solidFill>
              <a:latin typeface="JasmineUPC" pitchFamily="18" charset="-34"/>
              <a:cs typeface="JasmineUPC" pitchFamily="18" charset="-34"/>
            </a:endParaRPr>
          </a:p>
          <a:p>
            <a:pPr algn="ctr" eaLnBrk="1" hangingPunct="1">
              <a:lnSpc>
                <a:spcPct val="30000"/>
              </a:lnSpc>
              <a:spcBef>
                <a:spcPct val="30000"/>
              </a:spcBef>
              <a:defRPr/>
            </a:pPr>
            <a:r>
              <a:rPr lang="th-TH" sz="3800" b="1" i="1" dirty="0" smtClean="0">
                <a:solidFill>
                  <a:srgbClr val="002060"/>
                </a:solidFill>
                <a:latin typeface="JasmineUPC" pitchFamily="18" charset="-34"/>
                <a:cs typeface="JasmineUPC" pitchFamily="18" charset="-34"/>
              </a:rPr>
              <a:t>  ให้บริการทันสมัย</a:t>
            </a:r>
            <a:r>
              <a:rPr lang="en-US" sz="3800" b="1" i="1" dirty="0" smtClean="0">
                <a:solidFill>
                  <a:srgbClr val="002060"/>
                </a:solidFill>
                <a:latin typeface="JasmineUPC" pitchFamily="18" charset="-34"/>
                <a:cs typeface="JasmineUPC" pitchFamily="18" charset="-34"/>
              </a:rPr>
              <a:t>”</a:t>
            </a:r>
            <a:endParaRPr lang="th-TH" sz="3800" b="1" dirty="0" smtClean="0">
              <a:solidFill>
                <a:srgbClr val="002060"/>
              </a:solidFill>
              <a:latin typeface="JasmineUPC" pitchFamily="18" charset="-34"/>
              <a:cs typeface="JasmineUPC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027064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7" name="รูปภาพ 6" descr="70c32e22fe4192560b53787a207dac39.jpg"/>
          <p:cNvPicPr>
            <a:picLocks noChangeAspect="1"/>
          </p:cNvPicPr>
          <p:nvPr/>
        </p:nvPicPr>
        <p:blipFill>
          <a:blip r:embed="rId2">
            <a:lum bright="1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5" name="ตาราง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6876410"/>
              </p:ext>
            </p:extLst>
          </p:nvPr>
        </p:nvGraphicFramePr>
        <p:xfrm>
          <a:off x="285750" y="1785938"/>
          <a:ext cx="8551863" cy="2524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3242"/>
                <a:gridCol w="3384268"/>
                <a:gridCol w="936074"/>
                <a:gridCol w="3528279"/>
              </a:tblGrid>
              <a:tr h="418867"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ลำดับที่</a:t>
                      </a:r>
                      <a:endParaRPr lang="th-TH" sz="2000" dirty="0">
                        <a:solidFill>
                          <a:srgbClr val="00206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7" marR="91437" marT="45726" marB="45726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รายการ</a:t>
                      </a:r>
                      <a:endParaRPr lang="th-TH" sz="2000" dirty="0">
                        <a:solidFill>
                          <a:srgbClr val="00206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7" marR="91437" marT="45726" marB="45726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จำนวน</a:t>
                      </a:r>
                      <a:endParaRPr lang="th-TH" sz="2000" dirty="0">
                        <a:solidFill>
                          <a:srgbClr val="00206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7" marR="91437" marT="45726" marB="45726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หมายเหตุ</a:t>
                      </a:r>
                      <a:endParaRPr lang="th-TH" sz="2000" dirty="0">
                        <a:solidFill>
                          <a:srgbClr val="00206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7" marR="91437" marT="45726" marB="45726"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100596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</a:t>
                      </a:r>
                      <a:endParaRPr lang="th-TH" sz="2000" dirty="0">
                        <a:solidFill>
                          <a:srgbClr val="00206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7" marR="91437" marT="45726" marB="45726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200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การขอจดทะเบียนการประกอบธุรกิจทวงถามหนี้</a:t>
                      </a:r>
                      <a:endParaRPr lang="th-TH" sz="2000" dirty="0">
                        <a:solidFill>
                          <a:srgbClr val="00206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7" marR="91437" marT="45726" marB="45726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33</a:t>
                      </a:r>
                      <a:r>
                        <a:rPr lang="th-TH" sz="2000" baseline="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200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ราย</a:t>
                      </a:r>
                      <a:endParaRPr lang="th-TH" sz="2000" dirty="0">
                        <a:solidFill>
                          <a:srgbClr val="00206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7" marR="91437" marT="45726" marB="45726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200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กฎกระทรวงการจดทะเบียนการประกอบธุรกิจทวงถามหนี้</a:t>
                      </a:r>
                      <a:r>
                        <a:rPr lang="th-TH" sz="2000" baseline="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ประกาศในราชกิจจา</a:t>
                      </a:r>
                      <a:r>
                        <a:rPr lang="th-TH" sz="2000" baseline="0" dirty="0" err="1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นุเบกษา</a:t>
                      </a:r>
                      <a:r>
                        <a:rPr lang="th-TH" sz="2000" baseline="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</a:p>
                    <a:p>
                      <a:r>
                        <a:rPr lang="th-TH" sz="2000" baseline="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มีผลใช้บังคับเมื่อวันที่ 13 มกราคม 2559</a:t>
                      </a:r>
                      <a:endParaRPr lang="th-TH" sz="2000" dirty="0">
                        <a:solidFill>
                          <a:srgbClr val="00206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7" marR="91437" marT="45726" marB="45726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98169"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</a:t>
                      </a:r>
                      <a:endParaRPr lang="th-TH" sz="2000" dirty="0">
                        <a:solidFill>
                          <a:srgbClr val="00206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7" marR="91437" marT="45726" marB="45726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200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การรับเรื่องร้องเรียนเกี่ยวกับการทวงถามหนี้</a:t>
                      </a:r>
                      <a:endParaRPr lang="th-TH" sz="2000" dirty="0">
                        <a:solidFill>
                          <a:srgbClr val="00206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7" marR="91437" marT="45726" marB="45726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th-TH" sz="2000" baseline="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10 </a:t>
                      </a:r>
                      <a:r>
                        <a:rPr lang="th-TH" sz="200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ราย</a:t>
                      </a:r>
                      <a:endParaRPr lang="th-TH" sz="2000" dirty="0">
                        <a:solidFill>
                          <a:srgbClr val="00206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7" marR="91437" marT="45726" marB="45726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200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ผลการรายงานจากทุกจังหวัด</a:t>
                      </a:r>
                      <a:endParaRPr lang="th-TH" sz="2000" dirty="0">
                        <a:solidFill>
                          <a:srgbClr val="00206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7" marR="91437" marT="45726" marB="45726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701126"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</a:t>
                      </a:r>
                      <a:endParaRPr lang="th-TH" sz="2000" dirty="0">
                        <a:solidFill>
                          <a:srgbClr val="00206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7" marR="91437" marT="45726" marB="45726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200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การให้คำปรึกษาทางโทรศัพท์</a:t>
                      </a:r>
                      <a:endParaRPr lang="th-TH" sz="2000" dirty="0">
                        <a:solidFill>
                          <a:srgbClr val="00206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7" marR="91437" marT="45726" marB="45726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20 ราย</a:t>
                      </a:r>
                      <a:endParaRPr lang="th-TH" sz="2000" dirty="0">
                        <a:solidFill>
                          <a:srgbClr val="00206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7" marR="91437" marT="45726" marB="45726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200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ประชาชน บริษัทเอกชน หน่วยงานราชการ</a:t>
                      </a:r>
                    </a:p>
                    <a:p>
                      <a:r>
                        <a:rPr lang="th-TH" sz="200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สอบถามข้อมูลที่เกี่ยวกับ พ.ร.บ.การทวงถามหนี้ฯ</a:t>
                      </a:r>
                      <a:endParaRPr lang="th-TH" sz="2000" dirty="0">
                        <a:solidFill>
                          <a:srgbClr val="00206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7" marR="91437" marT="45726" marB="45726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0" y="642938"/>
            <a:ext cx="9144000" cy="76993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2200" b="1" dirty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สถิติการดำเนินงาน</a:t>
            </a:r>
            <a:r>
              <a:rPr lang="th-TH" sz="22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กลุ่มงานกำกับ</a:t>
            </a:r>
            <a:r>
              <a:rPr lang="th-TH" sz="2200" b="1" dirty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การทวงถาม</a:t>
            </a:r>
            <a:r>
              <a:rPr lang="th-TH" sz="22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หนี้ (</a:t>
            </a:r>
            <a:r>
              <a:rPr lang="th-TH" sz="2200" b="1" dirty="0" err="1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สอธ.</a:t>
            </a:r>
            <a:r>
              <a:rPr lang="th-TH" sz="22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)</a:t>
            </a:r>
            <a:endParaRPr lang="th-TH" sz="2200" b="1" dirty="0">
              <a:solidFill>
                <a:srgbClr val="FFFF00"/>
              </a:solidFill>
              <a:latin typeface="TH SarabunPSK" pitchFamily="34" charset="-34"/>
              <a:cs typeface="TH SarabunPSK" pitchFamily="34" charset="-34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22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ประจำเดือน ธันวาคม 2563  </a:t>
            </a:r>
            <a:endParaRPr lang="th-TH" sz="2200" b="1" dirty="0">
              <a:solidFill>
                <a:srgbClr val="FFFF00"/>
              </a:solidFill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330347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6" name="รูปภาพ 5" descr="70c32e22fe4192560b53787a207dac39.jpg"/>
          <p:cNvPicPr>
            <a:picLocks noChangeAspect="1"/>
          </p:cNvPicPr>
          <p:nvPr/>
        </p:nvPicPr>
        <p:blipFill>
          <a:blip r:embed="rId2">
            <a:lum bright="1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0" y="2295836"/>
            <a:ext cx="9144000" cy="198932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 anchorCtr="0">
            <a:spAutoFit/>
          </a:bodyPr>
          <a:lstStyle/>
          <a:p>
            <a:pPr marL="533400" indent="-533400" algn="ctr" fontAlgn="auto">
              <a:lnSpc>
                <a:spcPct val="50000"/>
              </a:lnSpc>
              <a:spcBef>
                <a:spcPct val="50000"/>
              </a:spcBef>
              <a:spcAft>
                <a:spcPts val="0"/>
              </a:spcAft>
              <a:defRPr/>
            </a:pPr>
            <a:endParaRPr lang="th-TH" sz="2000" b="1" dirty="0">
              <a:ln w="12700">
                <a:solidFill>
                  <a:schemeClr val="bg1"/>
                </a:solidFill>
                <a:prstDash val="solid"/>
              </a:ln>
              <a:solidFill>
                <a:srgbClr val="FFFF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H SarabunIT๙" pitchFamily="34" charset="-34"/>
              <a:cs typeface="TH SarabunIT๙" pitchFamily="34" charset="-34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h-TH" sz="2400" b="1" dirty="0" smtClean="0">
              <a:ln w="12700">
                <a:solidFill>
                  <a:schemeClr val="bg1"/>
                </a:solidFill>
                <a:prstDash val="solid"/>
              </a:ln>
              <a:solidFill>
                <a:srgbClr val="FFFF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H SarabunPSK" pitchFamily="34" charset="-34"/>
              <a:ea typeface="Times New Roman" pitchFamily="18" charset="0"/>
              <a:cs typeface="TH SarabunPSK" pitchFamily="34" charset="-34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H SarabunIT๙" pitchFamily="34" charset="-34"/>
                <a:ea typeface="Times New Roman" pitchFamily="18" charset="0"/>
                <a:cs typeface="TH SarabunIT๙" pitchFamily="34" charset="-34"/>
              </a:rPr>
              <a:t>ขอ</a:t>
            </a:r>
            <a:r>
              <a:rPr lang="th-TH" sz="5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H SarabunIT๙" pitchFamily="34" charset="-34"/>
                <a:ea typeface="Times New Roman" pitchFamily="18" charset="0"/>
                <a:cs typeface="TH SarabunIT๙" pitchFamily="34" charset="-34"/>
              </a:rPr>
              <a:t>นำเรียนที่ประชุมเพื่อโปรดทราบ</a:t>
            </a:r>
          </a:p>
          <a:p>
            <a:pPr marL="533400" indent="-533400" algn="ctr" fontAlgn="auto">
              <a:lnSpc>
                <a:spcPct val="50000"/>
              </a:lnSpc>
              <a:spcBef>
                <a:spcPct val="50000"/>
              </a:spcBef>
              <a:spcAft>
                <a:spcPts val="0"/>
              </a:spcAft>
              <a:defRPr/>
            </a:pPr>
            <a:endParaRPr lang="th-TH" sz="3200" b="1" dirty="0">
              <a:ln w="12700">
                <a:solidFill>
                  <a:schemeClr val="bg1"/>
                </a:solidFill>
                <a:prstDash val="solid"/>
              </a:ln>
              <a:solidFill>
                <a:srgbClr val="FFFF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H SarabunIT๙" pitchFamily="34" charset="-34"/>
              <a:cs typeface="TH SarabunIT๙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313821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9" name="รูปภาพ 8" descr="70c32e22fe4192560b53787a207dac39.jpg"/>
          <p:cNvPicPr>
            <a:picLocks noChangeAspect="1"/>
          </p:cNvPicPr>
          <p:nvPr/>
        </p:nvPicPr>
        <p:blipFill>
          <a:blip r:embed="rId2">
            <a:lum bright="1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539552" y="687827"/>
            <a:ext cx="8321487" cy="4893647"/>
          </a:xfrm>
          <a:prstGeom prst="rect">
            <a:avLst/>
          </a:prstGeom>
          <a:noFill/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  <a:softEdge rad="317500"/>
          </a:effectLst>
          <a:extLst/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th-TH" sz="24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H SarabunPSK" pitchFamily="34" charset="-34"/>
                <a:cs typeface="TH SarabunPSK" pitchFamily="34" charset="-34"/>
              </a:rPr>
              <a:t>    </a:t>
            </a:r>
            <a:r>
              <a:rPr lang="th-TH" sz="2400" b="1" u="sng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H SarabunPSK" pitchFamily="34" charset="-34"/>
                <a:cs typeface="TH SarabunPSK" pitchFamily="34" charset="-34"/>
              </a:rPr>
              <a:t>เรื่องที่รับทราบทาง </a:t>
            </a:r>
            <a:r>
              <a:rPr lang="en-US" sz="2400" b="1" u="sng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H SarabunPSK" pitchFamily="34" charset="-34"/>
                <a:cs typeface="TH SarabunPSK" pitchFamily="34" charset="-34"/>
              </a:rPr>
              <a:t>website</a:t>
            </a:r>
          </a:p>
          <a:p>
            <a:endParaRPr lang="th-TH" sz="2400" b="1" dirty="0" smtClean="0">
              <a:solidFill>
                <a:schemeClr val="tx2">
                  <a:lumMod val="50000"/>
                </a:schemeClr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altLang="zh-CN" sz="2400" b="1" dirty="0" smtClean="0">
                <a:solidFill>
                  <a:srgbClr val="FF0066"/>
                </a:solidFill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altLang="zh-CN" sz="2400" b="1" u="sng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รายงานผลการดำเนินงาน สน.สก. ประจำเดือน ธันวาคม 2563</a:t>
            </a:r>
          </a:p>
          <a:p>
            <a:r>
              <a:rPr lang="th-TH" altLang="zh-CN" sz="2400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  <a:sym typeface="Wingdings" pitchFamily="2" charset="2"/>
              </a:rPr>
              <a:t>	</a:t>
            </a:r>
            <a:r>
              <a:rPr lang="th-TH" altLang="zh-CN" sz="240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  <a:sym typeface="Wingdings" pitchFamily="2" charset="2"/>
              </a:rPr>
              <a:t></a:t>
            </a:r>
            <a:r>
              <a:rPr lang="th-TH" sz="2400" b="1" dirty="0">
                <a:solidFill>
                  <a:srgbClr val="FF0000"/>
                </a:solidFill>
                <a:latin typeface="TH SarabunPSK" pitchFamily="34" charset="-34"/>
                <a:ea typeface="SimSun" pitchFamily="2" charset="-122"/>
                <a:cs typeface="TH SarabunPSK" pitchFamily="34" charset="-34"/>
              </a:rPr>
              <a:t>    </a:t>
            </a:r>
            <a:r>
              <a:rPr lang="th-TH" altLang="zh-CN" sz="240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สรุปยอดผู้มาใช้บริการศูนย์บริการประชาชน วังไชยา (</a:t>
            </a:r>
            <a:r>
              <a:rPr lang="th-TH" altLang="zh-CN" sz="2400" b="1" dirty="0" err="1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ศบปช.</a:t>
            </a:r>
            <a:r>
              <a:rPr lang="th-TH" altLang="zh-CN" sz="240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)</a:t>
            </a:r>
            <a:endParaRPr lang="th-TH" altLang="zh-CN" sz="240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  <a:sym typeface="Wingdings" pitchFamily="2" charset="2"/>
            </a:endParaRPr>
          </a:p>
          <a:p>
            <a:r>
              <a:rPr lang="th-TH" altLang="zh-CN" sz="240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  <a:sym typeface="Wingdings" pitchFamily="2" charset="2"/>
              </a:rPr>
              <a:t>	 </a:t>
            </a:r>
            <a:r>
              <a:rPr lang="th-TH" altLang="zh-CN" sz="240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ผลการดำเนินงานสมาคม มูลนิธิ และเรี่ยไร (สรร.2</a:t>
            </a:r>
            <a:r>
              <a:rPr lang="th-TH" altLang="zh-CN" sz="240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)</a:t>
            </a:r>
          </a:p>
          <a:p>
            <a:r>
              <a:rPr lang="th-TH" altLang="zh-CN" sz="240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  <a:sym typeface="Wingdings" pitchFamily="2" charset="2"/>
              </a:rPr>
              <a:t>	 ผลการดำเนินงาน ขายทอดตลาดและค้าของเก่า (สรร.4)</a:t>
            </a:r>
            <a:endParaRPr lang="th-TH" altLang="zh-CN" sz="240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  <a:sym typeface="Wingdings" pitchFamily="2" charset="2"/>
            </a:endParaRPr>
          </a:p>
          <a:p>
            <a:r>
              <a:rPr lang="th-TH" altLang="zh-CN" sz="240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  <a:sym typeface="Wingdings" pitchFamily="2" charset="2"/>
              </a:rPr>
              <a:t>    </a:t>
            </a:r>
            <a:r>
              <a:rPr lang="th-TH" sz="240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ผลการดำเนินงานตามนโยบายลดอบายมุข สร้างสุขให้สังคม (สรร.3) 	  	        </a:t>
            </a:r>
            <a:r>
              <a:rPr lang="th-TH" sz="240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ประจำเดือน พฤศจิกายน 2563</a:t>
            </a:r>
          </a:p>
          <a:p>
            <a:r>
              <a:rPr lang="th-TH" altLang="zh-CN" sz="240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  <a:sym typeface="Wingdings" pitchFamily="2" charset="2"/>
              </a:rPr>
              <a:t>	 </a:t>
            </a:r>
            <a:r>
              <a:rPr lang="th-TH" sz="240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ผลการดำเนินงานออกตรวจ</a:t>
            </a:r>
            <a:r>
              <a:rPr lang="th-TH" sz="240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ติดตาม</a:t>
            </a:r>
            <a:r>
              <a:rPr lang="th-TH" sz="240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และบังคับใช้กฎหมาย (</a:t>
            </a:r>
            <a:r>
              <a:rPr lang="th-TH" sz="2400" b="1" dirty="0" err="1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สกต</a:t>
            </a:r>
            <a:r>
              <a:rPr lang="th-TH" sz="240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.)</a:t>
            </a:r>
          </a:p>
          <a:p>
            <a:pPr lvl="0"/>
            <a:r>
              <a:rPr lang="th-TH" altLang="zh-CN" sz="240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  <a:sym typeface="Wingdings" pitchFamily="2" charset="2"/>
              </a:rPr>
              <a:t>	 </a:t>
            </a:r>
            <a:r>
              <a:rPr lang="th-TH" sz="240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ผลการดำเนินการเรื่องร้องเรียนร้องทุกข์ของศูนย์ดำรงธรรมอำเภอ (</a:t>
            </a:r>
            <a:r>
              <a:rPr lang="th-TH" sz="2400" b="1" dirty="0" err="1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สอธ.</a:t>
            </a:r>
            <a:r>
              <a:rPr lang="th-TH" sz="240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)</a:t>
            </a:r>
            <a:endParaRPr lang="th-TH" sz="240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240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altLang="zh-CN" sz="240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  <a:sym typeface="Wingdings" pitchFamily="2" charset="2"/>
              </a:rPr>
              <a:t> ผลการดำเนินการชันสูตรพลิกศพโดยพนักงานฝ่ายปกครองทั่วประเทศ (</a:t>
            </a:r>
            <a:r>
              <a:rPr lang="th-TH" altLang="zh-CN" sz="2400" b="1" dirty="0" err="1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  <a:sym typeface="Wingdings" pitchFamily="2" charset="2"/>
              </a:rPr>
              <a:t>สอธ.</a:t>
            </a:r>
            <a:r>
              <a:rPr lang="th-TH" altLang="zh-CN" sz="240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  <a:sym typeface="Wingdings" pitchFamily="2" charset="2"/>
              </a:rPr>
              <a:t>)</a:t>
            </a:r>
            <a:endParaRPr lang="th-TH" altLang="zh-CN" sz="240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  <a:sym typeface="Wingdings" pitchFamily="2" charset="2"/>
            </a:endParaRPr>
          </a:p>
          <a:p>
            <a:r>
              <a:rPr lang="th-TH" sz="240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  <a:sym typeface="Wingdings" pitchFamily="2" charset="2"/>
              </a:rPr>
              <a:t>	</a:t>
            </a:r>
            <a:r>
              <a:rPr lang="th-TH" altLang="zh-CN" sz="240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  <a:sym typeface="Wingdings" pitchFamily="2" charset="2"/>
              </a:rPr>
              <a:t> </a:t>
            </a:r>
            <a:r>
              <a:rPr lang="th-TH" sz="240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  <a:sym typeface="Wingdings" pitchFamily="2" charset="2"/>
              </a:rPr>
              <a:t>สถิติการดำเนินงานกลุ่มงานกำกับการทวงถามหนี้ (</a:t>
            </a:r>
            <a:r>
              <a:rPr lang="th-TH" sz="2400" b="1" dirty="0" err="1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  <a:sym typeface="Wingdings" pitchFamily="2" charset="2"/>
              </a:rPr>
              <a:t>สอธ</a:t>
            </a:r>
            <a:r>
              <a:rPr lang="th-TH" sz="240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  <a:sym typeface="Wingdings" pitchFamily="2" charset="2"/>
              </a:rPr>
              <a:t>.)</a:t>
            </a:r>
          </a:p>
          <a:p>
            <a:endParaRPr lang="th-TH" sz="2400" b="1" dirty="0">
              <a:solidFill>
                <a:srgbClr val="FF0066"/>
              </a:solidFill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740953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8" name="รูปภาพ 7" descr="70c32e22fe4192560b53787a207dac39.jpg"/>
          <p:cNvPicPr>
            <a:picLocks noChangeAspect="1"/>
          </p:cNvPicPr>
          <p:nvPr/>
        </p:nvPicPr>
        <p:blipFill>
          <a:blip r:embed="rId2">
            <a:lum bright="1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6" name="ตาราง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7121132"/>
              </p:ext>
            </p:extLst>
          </p:nvPr>
        </p:nvGraphicFramePr>
        <p:xfrm>
          <a:off x="857224" y="1428736"/>
          <a:ext cx="7388894" cy="4857274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1102350"/>
                <a:gridCol w="897914"/>
                <a:gridCol w="857256"/>
                <a:gridCol w="857256"/>
                <a:gridCol w="857256"/>
                <a:gridCol w="928694"/>
                <a:gridCol w="857256"/>
                <a:gridCol w="1030912"/>
              </a:tblGrid>
              <a:tr h="360554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             ประเภท</a:t>
                      </a: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งานปืน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งานโรงแรม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งานโรงรับจำนำ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งานพนัน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งานเรี่ยไร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งานค้าของเก่า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รวม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28828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  เดือน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1C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28828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มกราคม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6,790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86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1,047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810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338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9,071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085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กุมภาพันธ์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6,910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65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788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552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190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8,505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40086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มีนาคม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7,382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60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783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435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5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90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8,755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828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เมษายน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6</a:t>
                      </a:r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,412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48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799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48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37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7,347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085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พฤษภาคม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8</a:t>
                      </a:r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,357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34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783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38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61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9,275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085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มิถุนายน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31</a:t>
                      </a:r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,473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46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799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237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85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32,640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085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กรกฎาคม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26</a:t>
                      </a:r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,702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30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806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156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64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27,759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085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สิงหาคม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39</a:t>
                      </a:r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,429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38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797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216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32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40,512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085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กันยายน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38,841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27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777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196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4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39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39,884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2852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ตุลาคม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22</a:t>
                      </a:r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,454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18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791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174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26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501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23,964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828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พฤศจิกายน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13</a:t>
                      </a:r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,028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38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796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117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7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1,194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15,180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085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ธันวาคม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15</a:t>
                      </a:r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,508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96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1,064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76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23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2,918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19,685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085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รวม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223,286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586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10,030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3,055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71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5,549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242,577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1C5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0" y="500063"/>
            <a:ext cx="9144000" cy="70802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effectLst>
            <a:softEdge rad="12700"/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2000" b="1" dirty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สรุปยอดผู้มาใช้บริการศูนย์บริการประชาชน วังไชยา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2000" b="1" dirty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ประจำปี </a:t>
            </a:r>
            <a:r>
              <a:rPr lang="th-TH" sz="20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2563</a:t>
            </a:r>
            <a:endParaRPr lang="th-TH" sz="2000" b="1" dirty="0">
              <a:solidFill>
                <a:srgbClr val="FFFF00"/>
              </a:solidFill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087924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11" name="รูปภาพ 10" descr="70c32e22fe4192560b53787a207dac39.jpg"/>
          <p:cNvPicPr>
            <a:picLocks noChangeAspect="1"/>
          </p:cNvPicPr>
          <p:nvPr/>
        </p:nvPicPr>
        <p:blipFill>
          <a:blip r:embed="rId2">
            <a:lum bright="1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5" name="Group 6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91481250"/>
              </p:ext>
            </p:extLst>
          </p:nvPr>
        </p:nvGraphicFramePr>
        <p:xfrm>
          <a:off x="1357290" y="1428736"/>
          <a:ext cx="6553200" cy="3595956"/>
        </p:xfrm>
        <a:graphic>
          <a:graphicData uri="http://schemas.openxmlformats.org/drawingml/2006/table">
            <a:tbl>
              <a:tblPr/>
              <a:tblGrid>
                <a:gridCol w="699856"/>
                <a:gridCol w="4093649"/>
                <a:gridCol w="823564"/>
                <a:gridCol w="936131"/>
              </a:tblGrid>
              <a:tr h="33521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ลำดับ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ชนิดของงาน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งานสมาคม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งานมูลนิธิ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3521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จัดตั้ง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4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10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33521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การเลิก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4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0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33521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แต่งตั้งกรรมการขึ้นใหม่ทั้งชุด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48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29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33521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4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เปลี่ยนแปลงกรรมการ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15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34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33521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5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แก้ไขเพิ่มเติมข้อบังคับ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20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57904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6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แต่งตั้งกรรมการขึ้นใหม่ทั้งชุดและแก้ไขเพิ่มเติมข้อบังคับ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15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310046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7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เปลี่ยนแปลงกรรมการและแก้ไขเพิ่มเติมข้อบังคับ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4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0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33521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8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คืนเรื่อง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0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4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33521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h-TH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รวม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110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77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0" y="214290"/>
            <a:ext cx="9144000" cy="70802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1800"/>
              </a:spcBef>
              <a:spcAft>
                <a:spcPts val="0"/>
              </a:spcAft>
              <a:defRPr/>
            </a:pPr>
            <a:r>
              <a:rPr lang="th-TH" sz="2000" b="1" dirty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ผลการดำเนินงานของส่วนรักษาความสงบเรียบร้อย 2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2000" b="1" dirty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ประจำเดือน </a:t>
            </a:r>
            <a:r>
              <a:rPr lang="th-TH" sz="20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ธันวาคม 2563</a:t>
            </a:r>
            <a:endParaRPr lang="th-TH" sz="2000" b="1" dirty="0">
              <a:solidFill>
                <a:srgbClr val="FFFF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1357290" y="1000108"/>
            <a:ext cx="2016125" cy="3683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h-TH" sz="1800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งานสมาคม และ มูลนิธิ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57290" y="5072074"/>
            <a:ext cx="1154112" cy="36988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th-TH" sz="1800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งานเรี่ยไร</a:t>
            </a:r>
          </a:p>
        </p:txBody>
      </p:sp>
      <p:graphicFrame>
        <p:nvGraphicFramePr>
          <p:cNvPr id="10" name="ตาราง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7558683"/>
              </p:ext>
            </p:extLst>
          </p:nvPr>
        </p:nvGraphicFramePr>
        <p:xfrm>
          <a:off x="1357290" y="5500702"/>
          <a:ext cx="6577012" cy="1148995"/>
        </p:xfrm>
        <a:graphic>
          <a:graphicData uri="http://schemas.openxmlformats.org/drawingml/2006/table">
            <a:tbl>
              <a:tblPr/>
              <a:tblGrid>
                <a:gridCol w="3898950"/>
                <a:gridCol w="2678062"/>
              </a:tblGrid>
              <a:tr h="35719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th-TH" sz="1800" b="1" i="0" u="none" strike="noStrike" dirty="0">
                          <a:solidFill>
                            <a:srgbClr val="494529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จำนวนมูลนิธิ/สมาคม/ชมรม/นิติบุคคล/บุคคล</a:t>
                      </a:r>
                      <a:r>
                        <a:rPr lang="th-TH" sz="1800" b="1" i="0" u="none" strike="noStrike" dirty="0" smtClean="0">
                          <a:solidFill>
                            <a:srgbClr val="494529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ธรรมดาที่</a:t>
                      </a:r>
                      <a:r>
                        <a:rPr lang="th-TH" sz="1800" b="1" i="0" u="none" strike="noStrike" dirty="0">
                          <a:solidFill>
                            <a:srgbClr val="494529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ยื่นคำขออนุญาต (ราย)  </a:t>
                      </a:r>
                    </a:p>
                  </a:txBody>
                  <a:tcPr marL="9524" marR="9524" marT="9523" marB="0" anchor="ctr">
                    <a:lnL w="6350" cap="flat" cmpd="sng" algn="ctr">
                      <a:solidFill>
                        <a:srgbClr val="E26B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6B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6B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6B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368756">
                <a:tc>
                  <a:txBody>
                    <a:bodyPr/>
                    <a:lstStyle/>
                    <a:p>
                      <a:pPr algn="l" fontAlgn="ctr"/>
                      <a:r>
                        <a:rPr lang="th-TH" sz="1800" b="1" i="0" u="none" strike="noStrike" dirty="0">
                          <a:solidFill>
                            <a:srgbClr val="494529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การออกใบอนุญาตตามมาตรา 6</a:t>
                      </a:r>
                    </a:p>
                  </a:txBody>
                  <a:tcPr marL="9524" marR="9524" marT="9523" marB="0" anchor="ctr">
                    <a:lnL w="6350" cap="flat" cmpd="sng" algn="ctr">
                      <a:solidFill>
                        <a:srgbClr val="E26B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6B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6B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6B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800" b="1" i="0" u="none" strike="noStrike" dirty="0" smtClean="0">
                          <a:solidFill>
                            <a:srgbClr val="494529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0 ราย</a:t>
                      </a:r>
                      <a:endParaRPr lang="th-TH" sz="1800" b="1" i="0" u="none" strike="noStrike" dirty="0">
                        <a:solidFill>
                          <a:srgbClr val="494529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4" marR="9524" marT="9523" marB="0" anchor="ctr">
                    <a:lnL w="6350" cap="flat" cmpd="sng" algn="ctr">
                      <a:solidFill>
                        <a:srgbClr val="E26B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6B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6B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6B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3049">
                <a:tc>
                  <a:txBody>
                    <a:bodyPr/>
                    <a:lstStyle/>
                    <a:p>
                      <a:pPr algn="l" fontAlgn="ctr"/>
                      <a:r>
                        <a:rPr lang="th-TH" sz="1800" b="1" i="0" u="none" strike="noStrike" dirty="0">
                          <a:solidFill>
                            <a:srgbClr val="494529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การออกใบอนุญาตตามมาตรา 8</a:t>
                      </a:r>
                    </a:p>
                  </a:txBody>
                  <a:tcPr marL="9524" marR="9524" marT="9523" marB="0" anchor="ctr">
                    <a:lnL w="6350" cap="flat" cmpd="sng" algn="ctr">
                      <a:solidFill>
                        <a:srgbClr val="E26B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6B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6B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6B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800" b="1" i="0" u="none" strike="noStrike" baseline="0" dirty="0" smtClean="0">
                          <a:solidFill>
                            <a:srgbClr val="494529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0 </a:t>
                      </a:r>
                      <a:r>
                        <a:rPr lang="th-TH" sz="1800" b="1" i="0" u="none" strike="noStrike" dirty="0" smtClean="0">
                          <a:solidFill>
                            <a:srgbClr val="494529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ราย</a:t>
                      </a:r>
                      <a:endParaRPr lang="th-TH" sz="1800" b="1" i="0" u="none" strike="noStrike" dirty="0">
                        <a:solidFill>
                          <a:srgbClr val="494529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4" marR="9524" marT="9523" marB="0" anchor="ctr">
                    <a:lnL w="6350" cap="flat" cmpd="sng" algn="ctr">
                      <a:solidFill>
                        <a:srgbClr val="E26B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6B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6B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6B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5840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7" name="รูปภาพ 6" descr="70c32e22fe4192560b53787a207dac39.jpg"/>
          <p:cNvPicPr>
            <a:picLocks noChangeAspect="1"/>
          </p:cNvPicPr>
          <p:nvPr/>
        </p:nvPicPr>
        <p:blipFill>
          <a:blip r:embed="rId2">
            <a:lum bright="1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188640"/>
            <a:ext cx="9144000" cy="76944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2200" b="1" dirty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ผลการดำเนินงาน ขายทอดตลาดและค้าของเก่า ของส่วนรักษาความสงบเรียบร้อย </a:t>
            </a:r>
            <a:r>
              <a:rPr lang="th-TH" sz="22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4</a:t>
            </a:r>
            <a:endParaRPr lang="th-TH" sz="2200" b="1" dirty="0">
              <a:solidFill>
                <a:srgbClr val="FFFF00"/>
              </a:solidFill>
              <a:latin typeface="TH SarabunPSK" pitchFamily="34" charset="-34"/>
              <a:cs typeface="TH SarabunPSK" pitchFamily="34" charset="-34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22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ประจำเดือน พฤศจิกายน 2563</a:t>
            </a:r>
            <a:endParaRPr lang="th-TH" sz="2200" b="1" dirty="0">
              <a:solidFill>
                <a:srgbClr val="FFFF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6" name="ตาราง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0455897"/>
              </p:ext>
            </p:extLst>
          </p:nvPr>
        </p:nvGraphicFramePr>
        <p:xfrm>
          <a:off x="428596" y="1078129"/>
          <a:ext cx="8286808" cy="5574177"/>
        </p:xfrm>
        <a:graphic>
          <a:graphicData uri="http://schemas.openxmlformats.org/drawingml/2006/table">
            <a:tbl>
              <a:tblPr/>
              <a:tblGrid>
                <a:gridCol w="3012746"/>
                <a:gridCol w="301977"/>
                <a:gridCol w="2036584"/>
                <a:gridCol w="567842"/>
                <a:gridCol w="1770719"/>
                <a:gridCol w="596940"/>
              </a:tblGrid>
              <a:tr h="405109"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th-TH" sz="1800" b="1" i="0" u="none" strike="noStrike" dirty="0">
                          <a:solidFill>
                            <a:srgbClr val="1F497D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ประเภท</a:t>
                      </a:r>
                    </a:p>
                  </a:txBody>
                  <a:tcPr marL="7966" marR="7966" marT="796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1F497D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F264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th-TH" sz="1800" b="1" i="0" u="none" strike="noStrike" dirty="0">
                          <a:solidFill>
                            <a:srgbClr val="1F497D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การออก</a:t>
                      </a:r>
                      <a:r>
                        <a:rPr lang="th-TH" sz="1800" b="1" i="0" u="none" strike="noStrike" dirty="0" smtClean="0">
                          <a:solidFill>
                            <a:srgbClr val="1F497D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ใบอนุญาต</a:t>
                      </a:r>
                      <a:endParaRPr lang="th-TH" sz="1800" b="1" i="0" u="none" strike="noStrike" dirty="0">
                        <a:solidFill>
                          <a:srgbClr val="1F497D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F26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 dirty="0"/>
                    </a:p>
                  </a:txBody>
                  <a:tcPr marL="7966" marR="7966" marT="796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87F1"/>
                    </a:solidFill>
                  </a:tcPr>
                </a:tc>
              </a:tr>
              <a:tr h="346203">
                <a:tc gridSpan="2"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800" b="1" i="0" u="none" strike="noStrike" dirty="0" smtClean="0">
                          <a:solidFill>
                            <a:srgbClr val="1F497D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กทม.</a:t>
                      </a:r>
                      <a:endParaRPr lang="th-TH" sz="1800" b="1" i="0" u="none" strike="noStrike" dirty="0">
                        <a:solidFill>
                          <a:srgbClr val="1F497D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800" b="1" i="0" u="none" strike="noStrike" dirty="0" smtClean="0">
                          <a:solidFill>
                            <a:srgbClr val="1F497D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ภูมิภาค</a:t>
                      </a:r>
                      <a:endParaRPr lang="th-TH" sz="1800" b="1" i="0" u="none" strike="noStrike" dirty="0">
                        <a:solidFill>
                          <a:srgbClr val="1F497D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358613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th-TH" sz="1800" b="1" i="0" u="none" strike="noStrike" dirty="0">
                          <a:solidFill>
                            <a:srgbClr val="1F497D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ขายทอดตลาด</a:t>
                      </a:r>
                    </a:p>
                  </a:txBody>
                  <a:tcPr marL="7966" marR="7966" marT="796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800" b="1" i="0" u="none" strike="noStrike" dirty="0" smtClean="0">
                          <a:solidFill>
                            <a:schemeClr val="tx2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30</a:t>
                      </a:r>
                      <a:endParaRPr lang="th-TH" sz="1800" b="1" i="0" u="none" strike="noStrike" dirty="0">
                        <a:solidFill>
                          <a:schemeClr val="tx2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800" b="1" i="0" u="none" strike="noStrike" dirty="0" smtClean="0">
                          <a:solidFill>
                            <a:schemeClr val="tx2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77</a:t>
                      </a:r>
                      <a:endParaRPr lang="th-TH" sz="1800" b="1" i="0" u="none" strike="noStrike" dirty="0">
                        <a:solidFill>
                          <a:schemeClr val="tx2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324328">
                <a:tc gridSpan="2">
                  <a:txBody>
                    <a:bodyPr/>
                    <a:lstStyle/>
                    <a:p>
                      <a:pPr algn="r" fontAlgn="b"/>
                      <a:r>
                        <a:rPr lang="th-TH" sz="1800" b="1" i="0" u="none" strike="noStrike" dirty="0">
                          <a:solidFill>
                            <a:srgbClr val="1F497D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รวม  </a:t>
                      </a: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800" b="1" i="0" u="none" strike="noStrike" dirty="0" smtClean="0">
                          <a:solidFill>
                            <a:schemeClr val="tx2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30</a:t>
                      </a:r>
                      <a:endParaRPr lang="th-TH" sz="1800" b="1" i="0" u="none" strike="noStrike" dirty="0">
                        <a:solidFill>
                          <a:schemeClr val="tx2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800" b="1" i="0" u="none" strike="noStrike" dirty="0" smtClean="0">
                          <a:solidFill>
                            <a:schemeClr val="tx2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77</a:t>
                      </a:r>
                      <a:endParaRPr lang="th-TH" sz="1800" b="1" i="0" u="none" strike="noStrike" dirty="0">
                        <a:solidFill>
                          <a:schemeClr val="tx2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50230">
                <a:tc gridSpan="2">
                  <a:txBody>
                    <a:bodyPr/>
                    <a:lstStyle/>
                    <a:p>
                      <a:pPr algn="l" fontAlgn="b"/>
                      <a:r>
                        <a:rPr lang="th-TH" sz="1800" b="1" i="0" u="none" strike="noStrike" dirty="0">
                          <a:solidFill>
                            <a:srgbClr val="1F497D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ค้าของเก่า</a:t>
                      </a:r>
                    </a:p>
                  </a:txBody>
                  <a:tcPr marL="7966" marR="7966" marT="796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th-TH" sz="1800" b="1" dirty="0">
                        <a:solidFill>
                          <a:schemeClr val="tx2"/>
                        </a:solidFill>
                      </a:endParaRPr>
                    </a:p>
                  </a:txBody>
                  <a:tcPr marL="7966" marR="7966" marT="796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th-TH" sz="1800" b="1" dirty="0">
                        <a:solidFill>
                          <a:schemeClr val="tx2"/>
                        </a:solidFill>
                      </a:endParaRPr>
                    </a:p>
                  </a:txBody>
                  <a:tcPr marL="7966" marR="7966" marT="796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 marL="7966" marR="7966" marT="796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38551">
                <a:tc gridSpan="2">
                  <a:txBody>
                    <a:bodyPr/>
                    <a:lstStyle/>
                    <a:p>
                      <a:pPr algn="l" fontAlgn="b"/>
                      <a:r>
                        <a:rPr lang="th-TH" sz="1800" b="1" i="0" u="none" strike="noStrike" dirty="0">
                          <a:solidFill>
                            <a:srgbClr val="1F497D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  ประเภท ก.</a:t>
                      </a: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th-TH" sz="1800" b="1" dirty="0" smtClean="0">
                          <a:solidFill>
                            <a:schemeClr val="tx2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65</a:t>
                      </a:r>
                      <a:endParaRPr lang="th-TH" sz="1800" b="1" dirty="0">
                        <a:solidFill>
                          <a:schemeClr val="tx2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2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9</a:t>
                      </a:r>
                      <a:endParaRPr lang="th-TH" sz="1800" b="1" dirty="0">
                        <a:solidFill>
                          <a:schemeClr val="tx2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91878">
                <a:tc gridSpan="2">
                  <a:txBody>
                    <a:bodyPr/>
                    <a:lstStyle/>
                    <a:p>
                      <a:pPr algn="l" fontAlgn="b"/>
                      <a:r>
                        <a:rPr lang="th-TH" sz="1800" b="1" i="0" u="none" strike="noStrike" dirty="0">
                          <a:solidFill>
                            <a:srgbClr val="1F497D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  ประเภท ข.</a:t>
                      </a: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TH SarabunPSK" pitchFamily="34" charset="-34"/>
                        <a:ea typeface="+mn-ea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th-TH" sz="1800" b="1" dirty="0" smtClean="0">
                          <a:solidFill>
                            <a:schemeClr val="tx2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</a:t>
                      </a:r>
                      <a:r>
                        <a:rPr lang="en-US" sz="1800" b="1" dirty="0" smtClean="0">
                          <a:solidFill>
                            <a:schemeClr val="tx2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,727</a:t>
                      </a:r>
                      <a:endParaRPr lang="th-TH" sz="1800" b="1" dirty="0">
                        <a:solidFill>
                          <a:schemeClr val="tx2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th-TH" sz="1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2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7,606</a:t>
                      </a:r>
                      <a:endParaRPr lang="th-TH" sz="1800" b="1" dirty="0">
                        <a:solidFill>
                          <a:schemeClr val="tx2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91878">
                <a:tc gridSpan="2">
                  <a:txBody>
                    <a:bodyPr/>
                    <a:lstStyle/>
                    <a:p>
                      <a:pPr algn="l" fontAlgn="b"/>
                      <a:r>
                        <a:rPr lang="th-TH" sz="1800" b="1" i="0" u="none" strike="noStrike" dirty="0">
                          <a:solidFill>
                            <a:srgbClr val="1F497D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  ประเภท ค.</a:t>
                      </a: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2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1,547</a:t>
                      </a:r>
                      <a:endParaRPr lang="th-TH" sz="1800" b="1" dirty="0">
                        <a:solidFill>
                          <a:schemeClr val="tx2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th-TH" sz="1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2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7,763</a:t>
                      </a:r>
                      <a:endParaRPr lang="th-TH" sz="1800" b="1" dirty="0">
                        <a:solidFill>
                          <a:schemeClr val="tx2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91878">
                <a:tc gridSpan="2">
                  <a:txBody>
                    <a:bodyPr/>
                    <a:lstStyle/>
                    <a:p>
                      <a:pPr algn="l" fontAlgn="b"/>
                      <a:r>
                        <a:rPr lang="th-TH" sz="1800" b="1" i="0" u="none" strike="noStrike" dirty="0">
                          <a:solidFill>
                            <a:srgbClr val="1F497D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  ประเภท ง.</a:t>
                      </a: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2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2,615</a:t>
                      </a:r>
                      <a:endParaRPr lang="th-TH" sz="1800" b="1" dirty="0">
                        <a:solidFill>
                          <a:schemeClr val="tx2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th-TH" sz="1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2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15,203</a:t>
                      </a:r>
                      <a:endParaRPr lang="th-TH" sz="1800" b="1" dirty="0">
                        <a:solidFill>
                          <a:schemeClr val="tx2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 dirty="0"/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45525">
                <a:tc gridSpan="2">
                  <a:txBody>
                    <a:bodyPr/>
                    <a:lstStyle/>
                    <a:p>
                      <a:pPr algn="r" fontAlgn="b"/>
                      <a:r>
                        <a:rPr lang="th-TH" sz="1800" b="1" i="0" u="none" strike="noStrike" dirty="0">
                          <a:solidFill>
                            <a:srgbClr val="1F497D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รวม  </a:t>
                      </a: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2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5,792</a:t>
                      </a:r>
                      <a:endParaRPr lang="th-TH" sz="1800" b="1" dirty="0">
                        <a:solidFill>
                          <a:schemeClr val="tx2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th-TH" sz="1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2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30,581</a:t>
                      </a:r>
                      <a:endParaRPr lang="th-TH" sz="1800" b="1" dirty="0">
                        <a:solidFill>
                          <a:schemeClr val="tx2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44391">
                <a:tc gridSpan="2">
                  <a:txBody>
                    <a:bodyPr/>
                    <a:lstStyle/>
                    <a:p>
                      <a:pPr algn="r" fontAlgn="b"/>
                      <a:r>
                        <a:rPr lang="th-TH" sz="1800" b="1" i="0" u="sng" strike="noStrike" dirty="0">
                          <a:solidFill>
                            <a:srgbClr val="1F497D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รวม</a:t>
                      </a:r>
                      <a:r>
                        <a:rPr lang="th-TH" sz="1800" b="1" i="0" u="none" strike="noStrike" dirty="0">
                          <a:solidFill>
                            <a:srgbClr val="1F497D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  </a:t>
                      </a: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BAB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BAB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2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5,822</a:t>
                      </a:r>
                      <a:endParaRPr lang="th-TH" sz="1800" b="1" dirty="0">
                        <a:solidFill>
                          <a:schemeClr val="tx2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BAB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th-TH" sz="1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BAB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2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30,658</a:t>
                      </a:r>
                      <a:endParaRPr lang="th-TH" sz="1800" b="1" dirty="0">
                        <a:solidFill>
                          <a:schemeClr val="tx2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BA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BAB"/>
                    </a:solidFill>
                  </a:tcPr>
                </a:tc>
              </a:tr>
              <a:tr h="431770">
                <a:tc gridSpan="2">
                  <a:txBody>
                    <a:bodyPr/>
                    <a:lstStyle/>
                    <a:p>
                      <a:pPr algn="l" fontAlgn="b"/>
                      <a:r>
                        <a:rPr lang="th-TH" sz="1600" b="1" i="0" u="none" strike="noStrike" dirty="0">
                          <a:solidFill>
                            <a:srgbClr val="1F497D"/>
                          </a:solidFill>
                          <a:effectLst/>
                          <a:latin typeface="TH SarabunPSK"/>
                        </a:rPr>
                        <a:t>หมายเหตุ</a:t>
                      </a:r>
                    </a:p>
                  </a:txBody>
                  <a:tcPr marL="7966" marR="7966" marT="796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1F497D"/>
                        </a:solidFill>
                        <a:effectLst/>
                        <a:latin typeface="TH SarabunPSK"/>
                      </a:endParaRPr>
                    </a:p>
                  </a:txBody>
                  <a:tcPr marL="7966" marR="7966" marT="796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th-TH" dirty="0"/>
                    </a:p>
                  </a:txBody>
                  <a:tcPr marL="7966" marR="7966" marT="796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1F497D"/>
                        </a:solidFill>
                        <a:effectLst/>
                        <a:latin typeface="TH SarabunPSK"/>
                      </a:endParaRPr>
                    </a:p>
                  </a:txBody>
                  <a:tcPr marL="7966" marR="7966" marT="796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th-TH" dirty="0"/>
                    </a:p>
                  </a:txBody>
                  <a:tcPr marL="7966" marR="7966" marT="796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th-TH" sz="1800" b="0" i="0" u="none" strike="noStrike" dirty="0">
                        <a:solidFill>
                          <a:srgbClr val="1F497D"/>
                        </a:solidFill>
                        <a:effectLst/>
                        <a:latin typeface="TH SarabunPSK"/>
                      </a:endParaRPr>
                    </a:p>
                  </a:txBody>
                  <a:tcPr marL="7966" marR="7966" marT="796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304053">
                <a:tc gridSpan="6">
                  <a:txBody>
                    <a:bodyPr/>
                    <a:lstStyle/>
                    <a:p>
                      <a:pPr algn="l" fontAlgn="b"/>
                      <a:r>
                        <a:rPr lang="th-TH" sz="1600" b="1" i="0" u="none" strike="noStrike" dirty="0">
                          <a:solidFill>
                            <a:srgbClr val="1F497D"/>
                          </a:solidFill>
                          <a:effectLst/>
                          <a:latin typeface="TH SarabunPSK"/>
                        </a:rPr>
                        <a:t>ประเภท ก. </a:t>
                      </a:r>
                      <a:r>
                        <a:rPr lang="th-TH" sz="1600" b="1" i="0" u="none" strike="noStrike" dirty="0" smtClean="0">
                          <a:solidFill>
                            <a:srgbClr val="1F497D"/>
                          </a:solidFill>
                          <a:effectLst/>
                          <a:latin typeface="TH SarabunPSK"/>
                        </a:rPr>
                        <a:t>   โบราณวัตถุ </a:t>
                      </a:r>
                      <a:r>
                        <a:rPr lang="th-TH" sz="1600" b="1" i="0" u="none" strike="noStrike" dirty="0">
                          <a:solidFill>
                            <a:srgbClr val="1F497D"/>
                          </a:solidFill>
                          <a:effectLst/>
                          <a:latin typeface="TH SarabunPSK"/>
                        </a:rPr>
                        <a:t>ศิลปวัตถุตามกฎหมายว่าด้วยโบราณสถาน โบราณวัตถุ ศิลปวัตถุและพิพิธภัณฑสถานแห่งชาติ</a:t>
                      </a:r>
                    </a:p>
                  </a:txBody>
                  <a:tcPr marL="7966" marR="7966" marT="7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280392">
                <a:tc gridSpan="3">
                  <a:txBody>
                    <a:bodyPr/>
                    <a:lstStyle/>
                    <a:p>
                      <a:pPr algn="l" fontAlgn="b"/>
                      <a:r>
                        <a:rPr lang="th-TH" sz="1600" b="1" i="0" u="none" strike="noStrike" dirty="0">
                          <a:solidFill>
                            <a:srgbClr val="1F497D"/>
                          </a:solidFill>
                          <a:effectLst/>
                          <a:latin typeface="TH SarabunPSK"/>
                        </a:rPr>
                        <a:t>ประเภท ข. </a:t>
                      </a:r>
                      <a:r>
                        <a:rPr lang="th-TH" sz="1600" b="1" i="0" u="none" strike="noStrike" dirty="0" smtClean="0">
                          <a:solidFill>
                            <a:srgbClr val="1F497D"/>
                          </a:solidFill>
                          <a:effectLst/>
                          <a:latin typeface="TH SarabunPSK"/>
                        </a:rPr>
                        <a:t>   เพชร</a:t>
                      </a:r>
                      <a:r>
                        <a:rPr lang="th-TH" sz="1600" b="1" i="0" u="none" strike="noStrike" dirty="0">
                          <a:solidFill>
                            <a:srgbClr val="1F497D"/>
                          </a:solidFill>
                          <a:effectLst/>
                          <a:latin typeface="TH SarabunPSK"/>
                        </a:rPr>
                        <a:t>พลอย ทอง นาก เงิน </a:t>
                      </a:r>
                      <a:r>
                        <a:rPr lang="th-TH" sz="1600" b="1" i="0" u="none" strike="noStrike" dirty="0" err="1">
                          <a:solidFill>
                            <a:srgbClr val="1F497D"/>
                          </a:solidFill>
                          <a:effectLst/>
                          <a:latin typeface="TH SarabunPSK"/>
                        </a:rPr>
                        <a:t>อัญมณี</a:t>
                      </a:r>
                      <a:r>
                        <a:rPr lang="th-TH" sz="1600" b="1" i="0" u="none" strike="noStrike" dirty="0">
                          <a:solidFill>
                            <a:srgbClr val="1F497D"/>
                          </a:solidFill>
                          <a:effectLst/>
                          <a:latin typeface="TH SarabunPSK"/>
                        </a:rPr>
                        <a:t> </a:t>
                      </a:r>
                    </a:p>
                  </a:txBody>
                  <a:tcPr marL="7966" marR="7966" marT="7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800" b="1" i="0" u="none" strike="noStrike" dirty="0">
                          <a:solidFill>
                            <a:srgbClr val="1F497D"/>
                          </a:solidFill>
                          <a:effectLst/>
                          <a:latin typeface="TH SarabunPSK"/>
                        </a:rPr>
                        <a:t> </a:t>
                      </a:r>
                    </a:p>
                  </a:txBody>
                  <a:tcPr marL="7966" marR="7966" marT="7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800" b="0" i="0" u="none" strike="noStrike" dirty="0">
                          <a:solidFill>
                            <a:srgbClr val="1F497D"/>
                          </a:solidFill>
                          <a:effectLst/>
                          <a:latin typeface="TH SarabunPSK"/>
                        </a:rPr>
                        <a:t> </a:t>
                      </a:r>
                    </a:p>
                  </a:txBody>
                  <a:tcPr marL="7966" marR="7966" marT="7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280392">
                <a:tc gridSpan="3">
                  <a:txBody>
                    <a:bodyPr/>
                    <a:lstStyle/>
                    <a:p>
                      <a:pPr algn="l" fontAlgn="b"/>
                      <a:r>
                        <a:rPr lang="th-TH" sz="1600" b="1" i="0" u="none" strike="noStrike" dirty="0">
                          <a:solidFill>
                            <a:srgbClr val="1F497D"/>
                          </a:solidFill>
                          <a:effectLst/>
                          <a:latin typeface="TH SarabunPSK"/>
                        </a:rPr>
                        <a:t>ประเภท ค. </a:t>
                      </a:r>
                      <a:r>
                        <a:rPr lang="th-TH" sz="1600" b="1" i="0" u="none" strike="noStrike" dirty="0" smtClean="0">
                          <a:solidFill>
                            <a:srgbClr val="1F497D"/>
                          </a:solidFill>
                          <a:effectLst/>
                          <a:latin typeface="TH SarabunPSK"/>
                        </a:rPr>
                        <a:t>   รถยนต์ </a:t>
                      </a:r>
                      <a:r>
                        <a:rPr lang="th-TH" sz="1600" b="1" i="0" u="none" strike="noStrike" dirty="0">
                          <a:solidFill>
                            <a:srgbClr val="1F497D"/>
                          </a:solidFill>
                          <a:effectLst/>
                          <a:latin typeface="TH SarabunPSK"/>
                        </a:rPr>
                        <a:t>ตามกฎหมายว่าด้วยรถยนต์</a:t>
                      </a:r>
                    </a:p>
                  </a:txBody>
                  <a:tcPr marL="7966" marR="7966" marT="7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800" b="1" i="0" u="none" strike="noStrike" dirty="0">
                          <a:solidFill>
                            <a:srgbClr val="1F497D"/>
                          </a:solidFill>
                          <a:effectLst/>
                          <a:latin typeface="TH SarabunPSK"/>
                        </a:rPr>
                        <a:t> </a:t>
                      </a:r>
                    </a:p>
                  </a:txBody>
                  <a:tcPr marL="7966" marR="7966" marT="7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800" b="0" i="0" u="none" strike="noStrike" dirty="0">
                          <a:solidFill>
                            <a:srgbClr val="1F497D"/>
                          </a:solidFill>
                          <a:effectLst/>
                          <a:latin typeface="TH SarabunPSK"/>
                        </a:rPr>
                        <a:t> </a:t>
                      </a:r>
                    </a:p>
                  </a:txBody>
                  <a:tcPr marL="7966" marR="7966" marT="7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280392"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i="0" u="none" strike="noStrike" dirty="0">
                          <a:solidFill>
                            <a:srgbClr val="1F497D"/>
                          </a:solidFill>
                          <a:effectLst/>
                          <a:latin typeface="TH SarabunPSK"/>
                        </a:rPr>
                        <a:t>ประเภท ง. </a:t>
                      </a:r>
                      <a:r>
                        <a:rPr lang="th-TH" sz="1600" b="1" i="0" u="none" strike="noStrike" dirty="0" smtClean="0">
                          <a:solidFill>
                            <a:srgbClr val="1F497D"/>
                          </a:solidFill>
                          <a:effectLst/>
                          <a:latin typeface="TH SarabunPSK"/>
                        </a:rPr>
                        <a:t>    ประเภท</a:t>
                      </a:r>
                      <a:r>
                        <a:rPr lang="th-TH" sz="1600" b="1" i="0" u="none" strike="noStrike" dirty="0">
                          <a:solidFill>
                            <a:srgbClr val="1F497D"/>
                          </a:solidFill>
                          <a:effectLst/>
                          <a:latin typeface="TH SarabunPSK"/>
                        </a:rPr>
                        <a:t>อื่นๆ</a:t>
                      </a:r>
                    </a:p>
                  </a:txBody>
                  <a:tcPr marL="7966" marR="7966" marT="7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800" b="1" i="0" u="none" strike="noStrike" dirty="0">
                          <a:solidFill>
                            <a:srgbClr val="1F497D"/>
                          </a:solidFill>
                          <a:effectLst/>
                          <a:latin typeface="TH SarabunPSK"/>
                        </a:rPr>
                        <a:t> </a:t>
                      </a:r>
                    </a:p>
                  </a:txBody>
                  <a:tcPr marL="7966" marR="7966" marT="7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800" b="1" i="0" u="none" strike="noStrike" dirty="0">
                          <a:solidFill>
                            <a:srgbClr val="1F497D"/>
                          </a:solidFill>
                          <a:effectLst/>
                          <a:latin typeface="TH SarabunPSK"/>
                        </a:rPr>
                        <a:t> </a:t>
                      </a:r>
                    </a:p>
                  </a:txBody>
                  <a:tcPr marL="7966" marR="7966" marT="7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800" b="0" i="0" u="none" strike="noStrike" dirty="0">
                          <a:solidFill>
                            <a:srgbClr val="1F497D"/>
                          </a:solidFill>
                          <a:effectLst/>
                          <a:latin typeface="TH SarabunPSK"/>
                        </a:rPr>
                        <a:t> </a:t>
                      </a:r>
                    </a:p>
                  </a:txBody>
                  <a:tcPr marL="7966" marR="7966" marT="7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7023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9" name="รูปภาพ 8" descr="70c32e22fe4192560b53787a207dac39.jpg"/>
          <p:cNvPicPr>
            <a:picLocks noChangeAspect="1"/>
          </p:cNvPicPr>
          <p:nvPr/>
        </p:nvPicPr>
        <p:blipFill>
          <a:blip r:embed="rId2">
            <a:lum bright="1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428604"/>
            <a:ext cx="9144000" cy="76993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2200" b="1" dirty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 ผลการดำเนินงานตามนโยบายลดอบายมุข สร้างสุขให้สังคม (สรร.3)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22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ประจำเดือน พฤศจิกายน 2563</a:t>
            </a:r>
            <a:endParaRPr lang="th-TH" sz="2200" b="1" dirty="0">
              <a:solidFill>
                <a:srgbClr val="FFFF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6" name="ตาราง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7772412"/>
              </p:ext>
            </p:extLst>
          </p:nvPr>
        </p:nvGraphicFramePr>
        <p:xfrm>
          <a:off x="142875" y="1571612"/>
          <a:ext cx="8893177" cy="2517479"/>
        </p:xfrm>
        <a:graphic>
          <a:graphicData uri="http://schemas.openxmlformats.org/drawingml/2006/table">
            <a:tbl>
              <a:tblPr/>
              <a:tblGrid>
                <a:gridCol w="1749759"/>
                <a:gridCol w="857210"/>
                <a:gridCol w="522945"/>
                <a:gridCol w="477134"/>
                <a:gridCol w="270467"/>
                <a:gridCol w="729612"/>
                <a:gridCol w="217144"/>
                <a:gridCol w="568632"/>
                <a:gridCol w="436340"/>
                <a:gridCol w="492305"/>
                <a:gridCol w="243039"/>
                <a:gridCol w="542737"/>
                <a:gridCol w="621558"/>
                <a:gridCol w="307087"/>
                <a:gridCol w="857208"/>
              </a:tblGrid>
              <a:tr h="376252">
                <a:tc gridSpan="3">
                  <a:txBody>
                    <a:bodyPr/>
                    <a:lstStyle/>
                    <a:p>
                      <a:pPr algn="l" fontAlgn="b"/>
                      <a:r>
                        <a:rPr lang="th-TH" sz="2000" b="1" i="0" u="none" strike="noStrike" dirty="0" smtClean="0">
                          <a:solidFill>
                            <a:srgbClr val="FFFF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การ</a:t>
                      </a:r>
                      <a:r>
                        <a:rPr lang="th-TH" sz="2000" b="1" i="0" u="none" strike="noStrike" dirty="0">
                          <a:solidFill>
                            <a:srgbClr val="FFFF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บังคับใช้กฎหมาย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0" i="0" u="none" strike="noStrike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0" i="0" u="none" strike="noStrike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184993"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                 </a:t>
                      </a:r>
                      <a:endParaRPr lang="th-TH" sz="14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จำนวน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  <a:tc gridSpan="13"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การบังคับใช้กฎหมาย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323855"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รายการ</a:t>
                      </a:r>
                      <a:endParaRPr lang="th-TH" sz="14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ที่ออกตรวจ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ถูกต้องตาม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400" b="1" i="0" u="none" strike="noStrike" dirty="0">
                        <a:solidFill>
                          <a:schemeClr val="bg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ดำเนินคดี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400" b="1" i="0" u="none" strike="noStrike">
                        <a:solidFill>
                          <a:schemeClr val="bg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2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สั่ง</a:t>
                      </a:r>
                      <a:r>
                        <a:rPr lang="th-TH" sz="12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พักใช้ใบอนุญาต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400" b="1" i="0" u="none" strike="noStrike">
                        <a:solidFill>
                          <a:schemeClr val="bg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2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เพิกถอนใบอนุญาต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400" b="1" i="0" u="none" strike="noStrike">
                        <a:solidFill>
                          <a:schemeClr val="bg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2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สั่งปิดสถานที่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000" b="1" i="0" u="none" strike="noStrike" dirty="0">
                        <a:solidFill>
                          <a:schemeClr val="bg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0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กรณี </a:t>
                      </a:r>
                      <a:r>
                        <a:rPr lang="th-TH" sz="1000" b="1" i="0" u="none" strike="noStrike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จพง.</a:t>
                      </a:r>
                      <a:r>
                        <a:rPr lang="th-TH" sz="10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สรรพสามิต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000" b="1" i="0" u="none" strike="noStrike" dirty="0">
                        <a:solidFill>
                          <a:schemeClr val="bg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0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กรณี </a:t>
                      </a:r>
                      <a:r>
                        <a:rPr lang="th-TH" sz="1000" b="1" i="0" u="none" strike="noStrike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จพง.</a:t>
                      </a:r>
                      <a:r>
                        <a:rPr lang="th-TH" sz="10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สรรพสามิต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</a:tr>
              <a:tr h="213358">
                <a:tc>
                  <a:txBody>
                    <a:bodyPr/>
                    <a:lstStyle/>
                    <a:p>
                      <a:pPr algn="l" fontAlgn="b"/>
                      <a:endParaRPr lang="th-TH" sz="14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(แห่ง)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กฎหมาย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400" b="1" i="0" u="none" strike="noStrike" dirty="0">
                        <a:solidFill>
                          <a:schemeClr val="bg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ตามกฎหมาย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400" b="1" i="0" u="none" strike="noStrike" dirty="0">
                        <a:solidFill>
                          <a:schemeClr val="bg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2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สถานบริการ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400" b="1" i="0" u="none" strike="noStrike" dirty="0">
                        <a:solidFill>
                          <a:schemeClr val="bg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2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สถานบริการ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400" b="1" i="0" u="none" strike="noStrike" dirty="0">
                        <a:solidFill>
                          <a:schemeClr val="bg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2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ตาม </a:t>
                      </a:r>
                      <a:r>
                        <a:rPr lang="th-TH" sz="1200" b="1" i="0" u="none" strike="noStrike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ปว.</a:t>
                      </a:r>
                      <a:r>
                        <a:rPr lang="th-TH" sz="12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000" b="1" i="0" u="none" strike="noStrike" dirty="0">
                        <a:solidFill>
                          <a:schemeClr val="bg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0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พักใช้ใบอนุญาต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000" b="1" i="0" u="none" strike="noStrike" dirty="0">
                        <a:solidFill>
                          <a:schemeClr val="bg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0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เพิกถอนใบอนุญาต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</a:tr>
              <a:tr h="213358">
                <a:tc>
                  <a:txBody>
                    <a:bodyPr/>
                    <a:lstStyle/>
                    <a:p>
                      <a:pPr algn="l" fontAlgn="b"/>
                      <a:endParaRPr lang="th-TH" sz="14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(แห่ง)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400" b="1" i="0" u="none" strike="noStrike" dirty="0">
                        <a:solidFill>
                          <a:schemeClr val="bg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400" b="1" i="0" u="none" strike="noStrike" dirty="0">
                        <a:solidFill>
                          <a:schemeClr val="bg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2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(แห่ง)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400" b="1" i="0" u="none" strike="noStrike" dirty="0">
                        <a:solidFill>
                          <a:schemeClr val="bg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2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(แห่ง)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400" b="1" i="0" u="none" strike="noStrike" dirty="0">
                        <a:solidFill>
                          <a:schemeClr val="bg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2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(แห่ง)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000" b="1" i="0" u="none" strike="noStrike" dirty="0">
                        <a:solidFill>
                          <a:schemeClr val="bg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0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จำหน่ายสุรา (แห่ง)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000" b="1" i="0" u="none" strike="noStrike" dirty="0">
                        <a:solidFill>
                          <a:schemeClr val="bg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0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จำหน่ายสุรา (แห่ง)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</a:tr>
              <a:tr h="304797"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 ตรวจ</a:t>
                      </a:r>
                      <a:r>
                        <a:rPr lang="th-TH" sz="16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สถานบริการ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</a:t>
                      </a:r>
                      <a:r>
                        <a:rPr lang="en-US" sz="18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,210</a:t>
                      </a:r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1,210</a:t>
                      </a:r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274317"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 ตรวจ</a:t>
                      </a:r>
                      <a:r>
                        <a:rPr lang="th-TH" sz="16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ร้านจำหน่ายสุรา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5,580</a:t>
                      </a:r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5,521</a:t>
                      </a:r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55</a:t>
                      </a:r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4</a:t>
                      </a:r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226117"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 กวดขัน</a:t>
                      </a:r>
                      <a:r>
                        <a:rPr lang="th-TH" sz="16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แหล่งอบายมุขอื่นๆ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3,032</a:t>
                      </a:r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3,032</a:t>
                      </a:r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323855"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รวม</a:t>
                      </a:r>
                      <a:endParaRPr lang="th-TH" sz="16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9,822</a:t>
                      </a:r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9,763</a:t>
                      </a:r>
                      <a:endParaRPr lang="th-TH" sz="1800" b="1" i="0" u="none" strike="noStrike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55</a:t>
                      </a:r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4</a:t>
                      </a:r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ตาราง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8659505"/>
              </p:ext>
            </p:extLst>
          </p:nvPr>
        </p:nvGraphicFramePr>
        <p:xfrm>
          <a:off x="179388" y="4357694"/>
          <a:ext cx="7250111" cy="1363657"/>
        </p:xfrm>
        <a:graphic>
          <a:graphicData uri="http://schemas.openxmlformats.org/drawingml/2006/table">
            <a:tbl>
              <a:tblPr/>
              <a:tblGrid>
                <a:gridCol w="1574777"/>
                <a:gridCol w="1861101"/>
                <a:gridCol w="1881552"/>
                <a:gridCol w="1932681"/>
              </a:tblGrid>
              <a:tr h="373759">
                <a:tc gridSpan="4">
                  <a:txBody>
                    <a:bodyPr/>
                    <a:lstStyle/>
                    <a:p>
                      <a:pPr algn="l" fontAlgn="b"/>
                      <a:r>
                        <a:rPr lang="th-TH" sz="2000" b="1" i="0" u="none" strike="noStrike" dirty="0" smtClean="0">
                          <a:solidFill>
                            <a:schemeClr val="bg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2000" b="1" i="0" u="none" strike="noStrike" dirty="0" smtClean="0">
                          <a:solidFill>
                            <a:srgbClr val="FFFF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การ</a:t>
                      </a:r>
                      <a:r>
                        <a:rPr lang="th-TH" sz="2000" b="1" i="0" u="none" strike="noStrike" dirty="0">
                          <a:solidFill>
                            <a:srgbClr val="FFFF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จัดกิจกรรมเสริมสร้างความสุขให้สังคม   รวมจำนวน </a:t>
                      </a:r>
                      <a:r>
                        <a:rPr lang="en-US" sz="2000" b="1" i="0" u="none" strike="noStrike" dirty="0" smtClean="0">
                          <a:solidFill>
                            <a:srgbClr val="FFFF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8,</a:t>
                      </a:r>
                      <a:r>
                        <a:rPr lang="th-TH" sz="2000" b="1" i="0" u="none" strike="noStrike" dirty="0" smtClean="0">
                          <a:solidFill>
                            <a:srgbClr val="FFFF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763 แห่ง</a:t>
                      </a:r>
                      <a:endParaRPr lang="th-TH" sz="2000" b="1" i="0" u="none" strike="noStrike" dirty="0">
                        <a:solidFill>
                          <a:srgbClr val="FFFF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329966"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ลานกีฬา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ลานดนตรีและศิลปะ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กิจกรรมทางด้านศาสนา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กิจกรรมอื่นๆ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</a:tr>
              <a:tr h="329966"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(แห่ง)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(แห่ง)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(แห่ง)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(แห่ง)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</a:tr>
              <a:tr h="329966"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b="1" i="0" u="none" strike="noStrike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</a:t>
                      </a:r>
                      <a:r>
                        <a:rPr lang="en-US" sz="1800" b="1" i="0" u="none" strike="noStrike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,322</a:t>
                      </a:r>
                      <a:endParaRPr lang="th-TH" sz="1800" b="1" i="0" u="none" strike="noStrike" dirty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399</a:t>
                      </a:r>
                      <a:endParaRPr lang="th-TH" sz="1800" b="1" i="0" u="none" strike="noStrike" dirty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4,853</a:t>
                      </a:r>
                      <a:endParaRPr lang="th-TH" sz="1800" b="1" i="0" u="none" strike="noStrike" dirty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1,189</a:t>
                      </a:r>
                      <a:endParaRPr lang="th-TH" sz="1800" b="1" i="0" u="none" strike="noStrike" dirty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6302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รูปภาพ 9" descr="70c32e22fe4192560b53787a207dac39.jpg"/>
          <p:cNvPicPr>
            <a:picLocks noChangeAspect="1"/>
          </p:cNvPicPr>
          <p:nvPr/>
        </p:nvPicPr>
        <p:blipFill>
          <a:blip r:embed="rId2">
            <a:lum bright="1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0" y="285728"/>
            <a:ext cx="9144000" cy="785818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th-TH" sz="22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ผลการดำเนินงานออกตรวจตืดตามและบังคับใช้กฎหมาย (</a:t>
            </a:r>
            <a:r>
              <a:rPr lang="th-TH" sz="2200" b="1" dirty="0" err="1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สกต.</a:t>
            </a:r>
            <a:r>
              <a:rPr lang="th-TH" sz="22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)</a:t>
            </a:r>
            <a:br>
              <a:rPr lang="th-TH" sz="22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</a:br>
            <a:r>
              <a:rPr lang="th-TH" sz="22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ประจำเดือน ธันวาคม 2563</a:t>
            </a:r>
            <a:endParaRPr lang="th-TH" sz="2200" b="1" dirty="0">
              <a:solidFill>
                <a:srgbClr val="FFFF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4" name="ตาราง 3"/>
          <p:cNvGraphicFramePr>
            <a:graphicFrameLocks noGrp="1"/>
          </p:cNvGraphicFramePr>
          <p:nvPr/>
        </p:nvGraphicFramePr>
        <p:xfrm>
          <a:off x="500034" y="1428737"/>
          <a:ext cx="8143932" cy="3209076"/>
        </p:xfrm>
        <a:graphic>
          <a:graphicData uri="http://schemas.openxmlformats.org/drawingml/2006/table">
            <a:tbl>
              <a:tblPr/>
              <a:tblGrid>
                <a:gridCol w="571504"/>
                <a:gridCol w="1643074"/>
                <a:gridCol w="1143008"/>
                <a:gridCol w="1285884"/>
                <a:gridCol w="1214446"/>
                <a:gridCol w="1214446"/>
                <a:gridCol w="1071570"/>
              </a:tblGrid>
              <a:tr h="300759">
                <a:tc rowSpan="2"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ลำดับ</a:t>
                      </a:r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ประเภทของผลการปฏิบัติงานตรวจฯ</a:t>
                      </a:r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ผลการตรวจ</a:t>
                      </a:r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รวม </a:t>
                      </a:r>
                    </a:p>
                    <a:p>
                      <a:pPr algn="ctr"/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(แห่ง/ราย)</a:t>
                      </a:r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641959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มีใบอนุญาตปฏิบัติถูกต้อง</a:t>
                      </a:r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อยู่ระหว่างพิจารณาอนุญาต</a:t>
                      </a:r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อยู่ในอำนาจ </a:t>
                      </a:r>
                      <a:r>
                        <a:rPr lang="th-TH" sz="1600" b="1" dirty="0" err="1" smtClean="0">
                          <a:latin typeface="TH SarabunPSK" pitchFamily="34" charset="-34"/>
                          <a:cs typeface="TH SarabunPSK" pitchFamily="34" charset="-34"/>
                        </a:rPr>
                        <a:t>พงส.</a:t>
                      </a:r>
                      <a:r>
                        <a:rPr lang="th-TH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</a:p>
                    <a:p>
                      <a:pPr algn="ctr"/>
                      <a:r>
                        <a:rPr lang="th-TH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เปรียบเทียบปรับ</a:t>
                      </a:r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จับกุมผู้กระทำความผิด</a:t>
                      </a:r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9494"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</a:t>
                      </a:r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C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พ.ร.บ.ควบคุมการขายทอดตลาดและค้าของเก่า</a:t>
                      </a:r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C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260</a:t>
                      </a:r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C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260</a:t>
                      </a:r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CE"/>
                    </a:solidFill>
                  </a:tcPr>
                </a:tc>
              </a:tr>
              <a:tr h="515342"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2</a:t>
                      </a:r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C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พ.ร.บ.โรงรับจำนำ</a:t>
                      </a:r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C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C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CE"/>
                    </a:solidFill>
                  </a:tcPr>
                </a:tc>
              </a:tr>
              <a:tr h="464810"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3</a:t>
                      </a:r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C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พ.ร.บ.โรงแรม</a:t>
                      </a:r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C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C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CE"/>
                    </a:solidFill>
                  </a:tcPr>
                </a:tc>
              </a:tr>
              <a:tr h="672565">
                <a:tc gridSpan="2"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รวม</a:t>
                      </a:r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th-TH" sz="17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260</a:t>
                      </a:r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C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260</a:t>
                      </a:r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C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 descr="70c32e22fe4192560b53787a207dac39.jpg"/>
          <p:cNvPicPr>
            <a:picLocks noChangeAspect="1"/>
          </p:cNvPicPr>
          <p:nvPr/>
        </p:nvPicPr>
        <p:blipFill>
          <a:blip r:embed="rId2">
            <a:lum bright="1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ชื่อเรื่อง 1"/>
          <p:cNvSpPr txBox="1">
            <a:spLocks/>
          </p:cNvSpPr>
          <p:nvPr/>
        </p:nvSpPr>
        <p:spPr>
          <a:xfrm>
            <a:off x="0" y="285728"/>
            <a:ext cx="9144000" cy="7858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2200" b="1" dirty="0" smtClean="0">
                <a:solidFill>
                  <a:srgbClr val="FFFF00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ผลการดำเนินการ</a:t>
            </a:r>
            <a:r>
              <a:rPr kumimoji="0" lang="th-TH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เรื่องร้องเรียนร้องทุกข์ของศูนย์ดำรงธรรมอำเภอ</a:t>
            </a:r>
            <a:br>
              <a:rPr kumimoji="0" lang="th-TH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</a:br>
            <a:r>
              <a:rPr kumimoji="0" lang="th-TH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ประจำเดือน </a:t>
            </a:r>
            <a:r>
              <a:rPr lang="th-TH" sz="2200" b="1" dirty="0" smtClean="0">
                <a:solidFill>
                  <a:srgbClr val="FFFF00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ธันวาคม</a:t>
            </a:r>
            <a:r>
              <a:rPr kumimoji="0" lang="th-TH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 2563</a:t>
            </a:r>
            <a:endParaRPr kumimoji="0" lang="th-TH" sz="2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H SarabunPSK" pitchFamily="34" charset="-34"/>
              <a:ea typeface="+mj-ea"/>
              <a:cs typeface="TH SarabunPSK" pitchFamily="34" charset="-34"/>
            </a:endParaRPr>
          </a:p>
        </p:txBody>
      </p:sp>
      <p:graphicFrame>
        <p:nvGraphicFramePr>
          <p:cNvPr id="7" name="ตาราง 6"/>
          <p:cNvGraphicFramePr>
            <a:graphicFrameLocks noGrp="1"/>
          </p:cNvGraphicFramePr>
          <p:nvPr/>
        </p:nvGraphicFramePr>
        <p:xfrm>
          <a:off x="428596" y="1428736"/>
          <a:ext cx="8286808" cy="4232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1907"/>
                <a:gridCol w="2114175"/>
                <a:gridCol w="928694"/>
                <a:gridCol w="913892"/>
                <a:gridCol w="943496"/>
                <a:gridCol w="997557"/>
                <a:gridCol w="859831"/>
                <a:gridCol w="857256"/>
              </a:tblGrid>
              <a:tr h="357190">
                <a:tc rowSpan="2"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ลำดับที่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6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หัวข้อ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66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อยู่ระหว่างดำเนินการ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 sz="16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 sz="16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 sz="16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ยุติ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6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รวมทั้งหมด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66"/>
                    </a:solidFill>
                  </a:tcPr>
                </a:tc>
              </a:tr>
              <a:tr h="357190">
                <a:tc vMerge="1">
                  <a:txBody>
                    <a:bodyPr/>
                    <a:lstStyle/>
                    <a:p>
                      <a:endParaRPr lang="th-TH" sz="1800" b="1" dirty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th-TH" sz="1800" b="1" dirty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รอการตรวจสอบ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มอบหมายงาน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กำลังดำเนินการ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ติดตามผล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h-TH" sz="1800" b="1" dirty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th-TH" sz="1800" b="1" dirty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noFill/>
                  </a:tcPr>
                </a:tc>
              </a:tr>
              <a:tr h="502928"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ขอความช่วยเหลือ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111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48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23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376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559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ข้อร้องเรียน/ความเดือดร้อน ขัดแย้งทางสังคม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87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23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25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255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392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ข้อร้องเรียนเจ้าที่หน่วยงานของรัฐ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20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7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42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71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4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แจ้งเบาะแส/การกระทำความผิด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31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16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7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60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115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5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ปัญหาที่ดิน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19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4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53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77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6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ขอคำปรึกษา/ศูนย์บริการร่วม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25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5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97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129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500066">
                <a:tc gridSpan="2"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รวมเรื่องทั้งหมด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 sz="1600" dirty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293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97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66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4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883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</a:t>
                      </a:r>
                      <a:r>
                        <a:rPr lang="en-US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,343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7" name="รูปภาพ 6" descr="70c32e22fe4192560b53787a207dac39.jpg"/>
          <p:cNvPicPr>
            <a:picLocks noChangeAspect="1"/>
          </p:cNvPicPr>
          <p:nvPr/>
        </p:nvPicPr>
        <p:blipFill>
          <a:blip r:embed="rId2">
            <a:lum bright="1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9" name="ตาราง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8591106"/>
              </p:ext>
            </p:extLst>
          </p:nvPr>
        </p:nvGraphicFramePr>
        <p:xfrm>
          <a:off x="785813" y="2071688"/>
          <a:ext cx="7386898" cy="2214560"/>
        </p:xfrm>
        <a:graphic>
          <a:graphicData uri="http://schemas.openxmlformats.org/drawingml/2006/table">
            <a:tbl>
              <a:tblPr/>
              <a:tblGrid>
                <a:gridCol w="928715"/>
                <a:gridCol w="1150698"/>
                <a:gridCol w="1378162"/>
                <a:gridCol w="1404923"/>
                <a:gridCol w="1311261"/>
                <a:gridCol w="1213139"/>
              </a:tblGrid>
              <a:tr h="442912">
                <a:tc gridSpan="5">
                  <a:txBody>
                    <a:bodyPr/>
                    <a:lstStyle/>
                    <a:p>
                      <a:pPr algn="l" fontAlgn="b"/>
                      <a:r>
                        <a:rPr lang="th-TH" sz="2000" b="1" i="0" u="none" strike="noStrike" dirty="0" smtClean="0">
                          <a:solidFill>
                            <a:srgbClr val="FFFF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การ</a:t>
                      </a:r>
                      <a:r>
                        <a:rPr lang="th-TH" sz="2000" b="1" i="0" u="none" strike="noStrike" dirty="0">
                          <a:solidFill>
                            <a:srgbClr val="FFFF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ชันสูตรพลิกศพโดยพนักงานฝ่ายปกครองทั่วประเทศ ตาม ป.วิ อาญา ม.</a:t>
                      </a:r>
                      <a:r>
                        <a:rPr lang="th-TH" sz="2000" b="1" i="0" u="none" strike="noStrike" dirty="0" smtClean="0">
                          <a:solidFill>
                            <a:srgbClr val="FFFF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150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th-TH" sz="2000" b="0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2912">
                <a:tc>
                  <a:txBody>
                    <a:bodyPr/>
                    <a:lstStyle/>
                    <a:p>
                      <a:pPr algn="ctr" fontAlgn="b"/>
                      <a:r>
                        <a:rPr lang="th-TH" sz="2000" b="0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000" b="1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ลักษณะการตาย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000" b="1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000" b="1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ส่วนกลาง (ราย)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000" b="1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ภูมิภาค (ราย)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000" b="1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รวม (ราย)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442912">
                <a:tc gridSpan="3">
                  <a:txBody>
                    <a:bodyPr/>
                    <a:lstStyle/>
                    <a:p>
                      <a:pPr algn="l" fontAlgn="b"/>
                      <a:r>
                        <a:rPr lang="th-TH" sz="2000" b="1" i="0" u="none" strike="noStrike" dirty="0" smtClean="0">
                          <a:solidFill>
                            <a:srgbClr val="40404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 ตาย</a:t>
                      </a:r>
                      <a:r>
                        <a:rPr lang="th-TH" sz="2000" b="1" i="0" u="none" strike="noStrike" dirty="0">
                          <a:solidFill>
                            <a:srgbClr val="40404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ระหว่างการควบคุมของเจ้าพนักงาน 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000" b="1" i="0" u="none" strike="noStrike" dirty="0" smtClean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17</a:t>
                      </a:r>
                      <a:endParaRPr lang="th-TH" sz="20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000" b="1" i="0" u="none" strike="noStrike" dirty="0" smtClean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20</a:t>
                      </a:r>
                      <a:endParaRPr lang="th-TH" sz="20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000" b="1" i="0" u="none" strike="noStrike" dirty="0" smtClean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37</a:t>
                      </a:r>
                      <a:endParaRPr lang="th-TH" sz="20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42912">
                <a:tc gridSpan="3">
                  <a:txBody>
                    <a:bodyPr/>
                    <a:lstStyle/>
                    <a:p>
                      <a:pPr algn="l" fontAlgn="b"/>
                      <a:r>
                        <a:rPr lang="th-TH" sz="2000" b="1" i="0" u="none" strike="noStrike" dirty="0" smtClean="0">
                          <a:solidFill>
                            <a:srgbClr val="40404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 ตายจากการ</a:t>
                      </a:r>
                      <a:r>
                        <a:rPr lang="th-TH" sz="2000" b="1" i="0" u="none" strike="noStrike" dirty="0">
                          <a:solidFill>
                            <a:srgbClr val="40404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กระทำของเจ้าพนักงาน (วิสามัญ)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000" b="1" i="0" u="none" strike="noStrike" dirty="0" smtClean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endParaRPr lang="th-TH" sz="20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000" b="1" i="0" u="none" strike="noStrike" dirty="0" smtClean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endParaRPr lang="th-TH" sz="20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000" b="1" i="0" u="none" strike="noStrike" dirty="0" smtClean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endParaRPr lang="th-TH" sz="20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42912">
                <a:tc>
                  <a:txBody>
                    <a:bodyPr/>
                    <a:lstStyle/>
                    <a:p>
                      <a:pPr algn="l" fontAlgn="b"/>
                      <a:endParaRPr lang="th-TH" sz="2000" b="0" i="0" u="none" strike="noStrike" dirty="0">
                        <a:solidFill>
                          <a:srgbClr val="40404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h-TH" sz="2000" b="0" i="0" u="none" strike="noStrike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2000" b="0" i="0" u="none" strike="noStrike" dirty="0">
                          <a:solidFill>
                            <a:srgbClr val="FFFF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     </a:t>
                      </a:r>
                      <a:r>
                        <a:rPr lang="th-TH" sz="2000" b="0" i="0" u="none" strike="noStrike" dirty="0" smtClean="0">
                          <a:solidFill>
                            <a:srgbClr val="FFFF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   รวม</a:t>
                      </a:r>
                      <a:endParaRPr lang="th-TH" sz="2000" b="0" i="0" u="none" strike="noStrike" dirty="0">
                        <a:solidFill>
                          <a:srgbClr val="FFFF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000" b="1" i="0" u="none" strike="noStrike" dirty="0" smtClean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17</a:t>
                      </a:r>
                      <a:endParaRPr lang="th-TH" sz="20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000" b="1" i="0" u="none" strike="noStrike" dirty="0" smtClean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20</a:t>
                      </a:r>
                      <a:endParaRPr lang="th-TH" sz="20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000" b="1" i="0" u="none" strike="noStrike" dirty="0" smtClean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37</a:t>
                      </a:r>
                      <a:endParaRPr lang="th-TH" sz="20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0" y="714375"/>
            <a:ext cx="9144000" cy="76993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2200" b="1" dirty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ผลการดำเนินการชันสูตรพลิกศพโดยพนักงานฝ่ายปกครองทั่วประเทศ (</a:t>
            </a:r>
            <a:r>
              <a:rPr lang="th-TH" sz="2200" b="1" dirty="0" err="1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สอธ.</a:t>
            </a:r>
            <a:r>
              <a:rPr lang="th-TH" sz="2200" b="1" dirty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22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ประจำเดือน ธันวาคม 2563</a:t>
            </a:r>
            <a:endParaRPr lang="th-TH" sz="2200" b="1" dirty="0">
              <a:solidFill>
                <a:srgbClr val="FFFF00"/>
              </a:solidFill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547057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ประชุม ปค. ครั้งที่ 12 พ.ย. 256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ประชุม ปค. ครั้งที่ 12 พ.ย. 2563</Template>
  <TotalTime>460</TotalTime>
  <Words>939</Words>
  <Application>Microsoft Office PowerPoint</Application>
  <PresentationFormat>นำเสนอทางหน้าจอ (4:3)</PresentationFormat>
  <Paragraphs>419</Paragraphs>
  <Slides>11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11</vt:i4>
      </vt:variant>
    </vt:vector>
  </HeadingPairs>
  <TitlesOfParts>
    <vt:vector size="12" baseType="lpstr">
      <vt:lpstr>ประชุม ปค. ครั้งที่ 12 พ.ย. 2563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ผลการดำเนินงานออกตรวจตืดตามและบังคับใช้กฎหมาย (สกต.) ประจำเดือน ธันวาคม 2563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ภาพนิ่ง 1</dc:title>
  <dc:creator>Corporate Edition</dc:creator>
  <cp:lastModifiedBy>ATEC</cp:lastModifiedBy>
  <cp:revision>7</cp:revision>
  <cp:lastPrinted>2021-01-22T03:05:30Z</cp:lastPrinted>
  <dcterms:created xsi:type="dcterms:W3CDTF">2021-01-20T06:27:02Z</dcterms:created>
  <dcterms:modified xsi:type="dcterms:W3CDTF">2021-01-22T04:30:39Z</dcterms:modified>
</cp:coreProperties>
</file>