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61" r:id="rId2"/>
    <p:sldId id="283" r:id="rId3"/>
    <p:sldId id="258" r:id="rId4"/>
    <p:sldId id="288" r:id="rId5"/>
    <p:sldId id="264" r:id="rId6"/>
    <p:sldId id="292" r:id="rId7"/>
    <p:sldId id="290" r:id="rId8"/>
    <p:sldId id="281" r:id="rId9"/>
    <p:sldId id="276" r:id="rId10"/>
  </p:sldIdLst>
  <p:sldSz cx="9144000" cy="6858000" type="screen4x3"/>
  <p:notesSz cx="6807200" cy="99393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DBCE"/>
    <a:srgbClr val="EECEBC"/>
    <a:srgbClr val="FFF1C5"/>
    <a:srgbClr val="FF0000"/>
    <a:srgbClr val="FFCCCC"/>
    <a:srgbClr val="FF66CC"/>
    <a:srgbClr val="FFCC99"/>
    <a:srgbClr val="FF9999"/>
    <a:srgbClr val="FFCCFF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ลักษณะสีอ่อน 1 - เน้น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ลักษณะสีอ่อน 1 - เน้น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8603FDC-E32A-4AB5-989C-0864C3EAD2B8}" styleName="ลักษณะชุดรูปแบบ 2 - เน้น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ลักษณะชุดรูปแบบ 2 - เน้น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ลักษณะชุดรูปแบบ 2 - เน้น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ลักษณะชุดรูปแบบ 2 - เน้น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ลักษณะชุดรูปแบบ 1 - เน้น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7CE84F3-28C3-443E-9E96-99CF82512B78}" styleName="ลักษณะสีเข้ม 1 - เน้น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ลักษณะสีเข้ม 1 - เน้น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ลักษณะสีเข้ม 1 - เน้น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ลักษณะสีปานกลาง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ลักษณะสีปานกลาง 3 - เน้น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ลักษณะสีเข้ม 2 - เน้น 3/เน้น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ลักษณะสีเข้ม 2 - เน้น 1/เน้น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ลักษณะสีปานกลาง 4 - เน้น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ลักษณะสีปานกลาง 4 - เน้น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5" d="100"/>
          <a:sy n="115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55840" y="0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r">
              <a:defRPr sz="1200"/>
            </a:lvl1pPr>
          </a:lstStyle>
          <a:p>
            <a:fld id="{1B8B9272-C648-47B8-B6F1-9A3E2008CB3E}" type="datetimeFigureOut">
              <a:rPr lang="th-TH" smtClean="0"/>
              <a:pPr/>
              <a:t>18/03/64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2" y="9440647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55840" y="9440647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r">
              <a:defRPr sz="1200"/>
            </a:lvl1pPr>
          </a:lstStyle>
          <a:p>
            <a:fld id="{D9318F05-4FD4-46DE-8948-BAAB10E34E6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94816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76577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95378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05701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75533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970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2710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18/03/64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2608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18/03/64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0027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18/03/64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312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1632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76009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9E5F1-2CBA-4996-B5F6-6A3498DD8196}" type="datetimeFigureOut">
              <a:rPr lang="th-TH" smtClean="0"/>
              <a:pPr/>
              <a:t>18/03/64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6748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10" name="รูปภาพ 9" descr="light-pink-wave-lines-vector-background-236553.jpg"/>
          <p:cNvPicPr>
            <a:picLocks noChangeAspect="1"/>
          </p:cNvPicPr>
          <p:nvPr/>
        </p:nvPicPr>
        <p:blipFill>
          <a:blip r:embed="rId2"/>
          <a:srcRect r="4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85917" y="1412776"/>
            <a:ext cx="5286375" cy="11382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6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>สำนักการสอบสวนและนิติการ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FF00"/>
                </a:solidFill>
                <a:latin typeface="DaunPenh" pitchFamily="2" charset="0"/>
                <a:cs typeface="DaunPenh" pitchFamily="2" charset="0"/>
              </a:rPr>
              <a:t>Investigation and Legal Affairs Bureau</a:t>
            </a:r>
            <a:endParaRPr lang="th-TH" sz="32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39000" y="2695795"/>
            <a:ext cx="278606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solidFill>
                  <a:schemeClr val="accent1">
                    <a:lumMod val="75000"/>
                  </a:schemeClr>
                </a:solidFill>
                <a:latin typeface="JasmineUPC" pitchFamily="18" charset="-34"/>
                <a:cs typeface="JasmineUPC" pitchFamily="18" charset="-34"/>
              </a:rPr>
              <a:t>  </a:t>
            </a:r>
            <a:r>
              <a:rPr lang="th-TH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วิสัยทัศน์</a:t>
            </a:r>
            <a:r>
              <a:rPr lang="en-US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 </a:t>
            </a:r>
            <a:r>
              <a:rPr lang="th-TH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(</a:t>
            </a:r>
            <a:r>
              <a:rPr lang="en-US" sz="4000" b="1" i="1" dirty="0">
                <a:solidFill>
                  <a:srgbClr val="0DE336"/>
                </a:solidFill>
                <a:latin typeface="Rage Italic" pitchFamily="66" charset="0"/>
                <a:cs typeface="JasmineUPC" pitchFamily="18" charset="-34"/>
              </a:rPr>
              <a:t>V</a:t>
            </a:r>
            <a:r>
              <a:rPr lang="en-US" i="1" dirty="0">
                <a:solidFill>
                  <a:srgbClr val="FF0000"/>
                </a:solidFill>
                <a:latin typeface="Rage Italic" pitchFamily="66" charset="0"/>
                <a:cs typeface="JasmineUPC" pitchFamily="18" charset="-34"/>
              </a:rPr>
              <a:t>ision</a:t>
            </a:r>
            <a:r>
              <a:rPr lang="th-TH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 )</a:t>
            </a:r>
            <a:endParaRPr lang="th-TH" i="1" dirty="0">
              <a:solidFill>
                <a:srgbClr val="FF0000"/>
              </a:solidFill>
              <a:latin typeface="Rage Italic" pitchFamily="66" charset="0"/>
              <a:cs typeface="JasmineUPC" pitchFamily="18" charset="-34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57157" y="3208331"/>
            <a:ext cx="8358187" cy="153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th-TH" sz="3800" b="1" dirty="0">
              <a:solidFill>
                <a:schemeClr val="bg2">
                  <a:lumMod val="10000"/>
                </a:schemeClr>
              </a:solidFill>
              <a:latin typeface="JasmineUPC" pitchFamily="18" charset="-34"/>
              <a:cs typeface="JasmineUPC" pitchFamily="18" charset="-34"/>
            </a:endParaRPr>
          </a:p>
          <a:p>
            <a:pPr algn="ctr" eaLnBrk="1" hangingPunct="1">
              <a:lnSpc>
                <a:spcPct val="30000"/>
              </a:lnSpc>
              <a:spcBef>
                <a:spcPct val="30000"/>
              </a:spcBef>
              <a:defRPr/>
            </a:pPr>
            <a:r>
              <a:rPr lang="th-TH" sz="3800" b="1" i="1" dirty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“เชี่ยวชาญกฎหมาย  บังคับใช้อย่างเป็นธรรม  </a:t>
            </a:r>
          </a:p>
          <a:p>
            <a:pPr algn="ctr" eaLnBrk="1" hangingPunct="1">
              <a:lnSpc>
                <a:spcPct val="30000"/>
              </a:lnSpc>
              <a:spcBef>
                <a:spcPct val="30000"/>
              </a:spcBef>
              <a:defRPr/>
            </a:pPr>
            <a:endParaRPr lang="th-TH" sz="3800" b="1" i="1" dirty="0">
              <a:solidFill>
                <a:srgbClr val="002060"/>
              </a:solidFill>
              <a:latin typeface="JasmineUPC" pitchFamily="18" charset="-34"/>
              <a:cs typeface="JasmineUPC" pitchFamily="18" charset="-34"/>
            </a:endParaRPr>
          </a:p>
          <a:p>
            <a:pPr algn="ctr" eaLnBrk="1" hangingPunct="1">
              <a:lnSpc>
                <a:spcPct val="30000"/>
              </a:lnSpc>
              <a:spcBef>
                <a:spcPct val="30000"/>
              </a:spcBef>
              <a:defRPr/>
            </a:pPr>
            <a:r>
              <a:rPr lang="th-TH" sz="3800" b="1" i="1" dirty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  ให้บริการทันสมัย</a:t>
            </a:r>
            <a:r>
              <a:rPr lang="en-US" sz="3800" b="1" i="1" dirty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”</a:t>
            </a:r>
            <a:endParaRPr lang="th-TH" sz="3800" b="1" dirty="0">
              <a:solidFill>
                <a:srgbClr val="002060"/>
              </a:solidFill>
              <a:latin typeface="JasmineUPC" pitchFamily="18" charset="-34"/>
              <a:cs typeface="Jasmine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27064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5" name="รูปภาพ 4" descr="light-pink-wave-lines-vector-background-236553.jpg"/>
          <p:cNvPicPr>
            <a:picLocks noChangeAspect="1"/>
          </p:cNvPicPr>
          <p:nvPr/>
        </p:nvPicPr>
        <p:blipFill>
          <a:blip r:embed="rId2"/>
          <a:srcRect r="4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39552" y="687827"/>
            <a:ext cx="8321487" cy="4154984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  <a:softEdge rad="317500"/>
          </a:effectLst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th-TH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2400" b="1" u="sng" dirty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เรื่องที่รับทราบทาง </a:t>
            </a:r>
            <a:r>
              <a:rPr lang="en-US" sz="2400" b="1" u="sng" dirty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website</a:t>
            </a:r>
          </a:p>
          <a:p>
            <a:endParaRPr lang="th-TH" sz="2400" b="1" dirty="0">
              <a:solidFill>
                <a:schemeClr val="tx2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altLang="zh-CN" sz="2400" b="1" dirty="0">
                <a:solidFill>
                  <a:srgbClr val="FF0066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altLang="zh-CN" sz="2400" b="1" u="sng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รายงานผลการดำเนินงาน สน.สก. ประจำเดือน กุมภาพันธ์ 2564</a:t>
            </a:r>
          </a:p>
          <a:p>
            <a:r>
              <a:rPr lang="th-TH" altLang="zh-CN" sz="2400" b="1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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ea typeface="SimSun" pitchFamily="2" charset="-122"/>
                <a:cs typeface="TH SarabunPSK" pitchFamily="34" charset="-34"/>
              </a:rPr>
              <a:t>    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สรุปยอดผู้มาใช้บริการศูนย์บริการประชาชน วังไชยา (</a:t>
            </a:r>
            <a:r>
              <a:rPr lang="th-TH" altLang="zh-CN" sz="24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ศบปช.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altLang="zh-CN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  <a:sym typeface="Wingdings" pitchFamily="2" charset="2"/>
            </a:endParaRPr>
          </a:p>
          <a:p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 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ผลการดำเนินงานสมาคม มูลนิธิ และเรี่ยไร (สรร.2)</a:t>
            </a:r>
            <a:endParaRPr lang="th-TH" altLang="zh-CN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  <a:sym typeface="Wingdings" pitchFamily="2" charset="2"/>
            </a:endParaRPr>
          </a:p>
          <a:p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    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ผลการดำเนินงานตามนโยบายลดอบายมุข สร้างสุขให้สังคม (สรร.3) 	  	        ประจำเดือน มกราคม 2564</a:t>
            </a:r>
          </a:p>
          <a:p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 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ผลการดำเนินการเรื่องร้องเรียนร้องทุกข์ของศูนย์ดำรงธรรมอำเภอ (</a:t>
            </a:r>
            <a:r>
              <a:rPr lang="th-TH" sz="24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สอธ.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 ผลการดำเนินการชันสูตรพลิกศพโดยพนักงานฝ่ายปกครองทั่วประเทศ (</a:t>
            </a:r>
            <a:r>
              <a:rPr lang="th-TH" altLang="zh-CN" sz="24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สอธ.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)</a:t>
            </a:r>
          </a:p>
          <a:p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 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สถิติการดำเนินงานกลุ่มงานกำกับการทวงถามหนี้ (</a:t>
            </a:r>
            <a:r>
              <a:rPr lang="th-TH" sz="24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สอธ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.)</a:t>
            </a:r>
          </a:p>
          <a:p>
            <a:endParaRPr lang="th-TH" sz="2400" b="1" dirty="0">
              <a:solidFill>
                <a:srgbClr val="FF0066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40953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8" name="รูปภาพ 7" descr="light-pink-wave-lines-vector-background-236553.jpg"/>
          <p:cNvPicPr>
            <a:picLocks noChangeAspect="1"/>
          </p:cNvPicPr>
          <p:nvPr/>
        </p:nvPicPr>
        <p:blipFill>
          <a:blip r:embed="rId2"/>
          <a:srcRect r="4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571598"/>
              </p:ext>
            </p:extLst>
          </p:nvPr>
        </p:nvGraphicFramePr>
        <p:xfrm>
          <a:off x="857224" y="1428736"/>
          <a:ext cx="7388894" cy="4857274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102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7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86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72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09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0554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          ประเภท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งานปืน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งานโรงแรม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งานโรงรับจำนำ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งานพนัน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งานเรี่ยไร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งานค้าของเก่า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8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เดือน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28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มกราคม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9,706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1,055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160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316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11,294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กุมภาพันธ์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,099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794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230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138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8,313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0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มีนาคม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28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เมษายน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พฤษภาคม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มิถุนายน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กรกฎาคม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สิงหาคม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กันยายน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852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ตุลาคม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28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พฤศจิกายน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ธันวาคม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รวม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16,805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1,849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390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454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19,607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500063"/>
            <a:ext cx="9144000" cy="7080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12700"/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สรุปยอดผู้มาใช้บริการศูนย์บริการประชาชน วังไชยา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ประจำปี 2564</a:t>
            </a:r>
          </a:p>
        </p:txBody>
      </p:sp>
    </p:spTree>
    <p:extLst>
      <p:ext uri="{BB962C8B-B14F-4D97-AF65-F5344CB8AC3E}">
        <p14:creationId xmlns:p14="http://schemas.microsoft.com/office/powerpoint/2010/main" val="3087924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1" name="รูปภาพ 10" descr="light-pink-wave-lines-vector-background-236553.jpg"/>
          <p:cNvPicPr>
            <a:picLocks noChangeAspect="1"/>
          </p:cNvPicPr>
          <p:nvPr/>
        </p:nvPicPr>
        <p:blipFill>
          <a:blip r:embed="rId2"/>
          <a:srcRect r="4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Group 6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4717365"/>
              </p:ext>
            </p:extLst>
          </p:nvPr>
        </p:nvGraphicFramePr>
        <p:xfrm>
          <a:off x="1357290" y="1428736"/>
          <a:ext cx="6553200" cy="3595956"/>
        </p:xfrm>
        <a:graphic>
          <a:graphicData uri="http://schemas.openxmlformats.org/drawingml/2006/table">
            <a:tbl>
              <a:tblPr/>
              <a:tblGrid>
                <a:gridCol w="699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93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3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ลำดับ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ชนิดของงาน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งานสมาคม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งานมูลนิธิ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จัดตั้ง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การเลิก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แต่งตั้งกรรมการขึ้นใหม่ทั้งชุด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26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29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เปลี่ยนแปลงกรรมการ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35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แก้ไขเพิ่มเติมข้อบังคับ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11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04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แต่งตั้งกรรมการขึ้นใหม่ทั้งชุดและแก้ไขเพิ่มเติมข้อบังคับ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04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เปลี่ยนแปลงกรรมการและแก้ไขเพิ่มเติมข้อบังคับ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คืนเรื่อง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46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88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214290"/>
            <a:ext cx="9144000" cy="7080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180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ผลการดำเนินงานของส่วนรักษาความสงบเรียบร้อย 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กุมภาพันธ์ 2564</a:t>
            </a: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1357290" y="1000108"/>
            <a:ext cx="2016125" cy="3683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งานสมาคม และ มูลนิธิ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57290" y="5072074"/>
            <a:ext cx="1154112" cy="3698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งานเรี่ยไร</a:t>
            </a:r>
          </a:p>
        </p:txBody>
      </p:sp>
      <p:graphicFrame>
        <p:nvGraphicFramePr>
          <p:cNvPr id="10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558683"/>
              </p:ext>
            </p:extLst>
          </p:nvPr>
        </p:nvGraphicFramePr>
        <p:xfrm>
          <a:off x="1357290" y="5500702"/>
          <a:ext cx="6577012" cy="1148995"/>
        </p:xfrm>
        <a:graphic>
          <a:graphicData uri="http://schemas.openxmlformats.org/drawingml/2006/table">
            <a:tbl>
              <a:tblPr/>
              <a:tblGrid>
                <a:gridCol w="3898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8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9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จำนวนมูลนิธิ/สมาคม/ชมรม/นิติบุคคล/บุคคลธรรมดาที่ยื่นคำขออนุญาต (ราย)  </a:t>
                      </a: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756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การออกใบอนุญาตตามมาตรา 6</a:t>
                      </a: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 ราย</a:t>
                      </a: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049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การออกใบอนุญาตตามมาตรา 8</a:t>
                      </a: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baseline="0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 </a:t>
                      </a:r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5840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7" name="รูปภาพ 6" descr="light-pink-wave-lines-vector-background-236553.jpg"/>
          <p:cNvPicPr>
            <a:picLocks noChangeAspect="1"/>
          </p:cNvPicPr>
          <p:nvPr/>
        </p:nvPicPr>
        <p:blipFill>
          <a:blip r:embed="rId2"/>
          <a:srcRect r="4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28604"/>
            <a:ext cx="9144000" cy="7699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 ผลการดำเนินงานตามนโยบายลดอบายมุข สร้างสุขให้สังคม (สรร.3)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มกราคม 2564</a:t>
            </a: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21081"/>
              </p:ext>
            </p:extLst>
          </p:nvPr>
        </p:nvGraphicFramePr>
        <p:xfrm>
          <a:off x="142875" y="1571612"/>
          <a:ext cx="8893177" cy="2517479"/>
        </p:xfrm>
        <a:graphic>
          <a:graphicData uri="http://schemas.openxmlformats.org/drawingml/2006/table">
            <a:tbl>
              <a:tblPr/>
              <a:tblGrid>
                <a:gridCol w="1749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2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71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4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96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71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86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63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230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4303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4273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2155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0708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5720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625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การบังคับใช้กฎหมาย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993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จำนวน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การบังคับใช้กฎหมาย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รายการ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ที่ออกตรวจ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ถูกต้องตาม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ดำเนินคดี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สั่งพักใช้ใบอนุญาต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เพิกถอนใบอนุญาต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สั่งปิดสถานที่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กรณี </a:t>
                      </a:r>
                      <a:r>
                        <a:rPr lang="th-TH" sz="1000" b="1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จพง.</a:t>
                      </a:r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สรรพสามิต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กรณี </a:t>
                      </a:r>
                      <a:r>
                        <a:rPr lang="th-TH" sz="1000" b="1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จพง.</a:t>
                      </a:r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สรรพสามิต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358">
                <a:tc>
                  <a:txBody>
                    <a:bodyPr/>
                    <a:lstStyle/>
                    <a:p>
                      <a:pPr algn="l" fontAlgn="b"/>
                      <a:endParaRPr lang="th-TH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กฎหมาย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ตามกฎหมาย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สถานบริการ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สถานบริการ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ตาม </a:t>
                      </a:r>
                      <a:r>
                        <a:rPr lang="th-TH" sz="1200" b="1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ปว.</a:t>
                      </a:r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พักใช้ใบอนุญาต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เพิกถอนใบอนุญาต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358">
                <a:tc>
                  <a:txBody>
                    <a:bodyPr/>
                    <a:lstStyle/>
                    <a:p>
                      <a:pPr algn="l" fontAlgn="b"/>
                      <a:endParaRPr lang="th-TH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จำหน่ายสุรา 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จำหน่ายสุรา 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79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ตรวจสถานบริการ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207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1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ตรวจร้านจำหน่ายสุรา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sz="18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,366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1,358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611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กวดขันแหล่งอบายมุขอื่นๆ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347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347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85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1,921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1,912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8" name="ตาราง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791473"/>
              </p:ext>
            </p:extLst>
          </p:nvPr>
        </p:nvGraphicFramePr>
        <p:xfrm>
          <a:off x="179388" y="4357694"/>
          <a:ext cx="7250111" cy="1363657"/>
        </p:xfrm>
        <a:graphic>
          <a:graphicData uri="http://schemas.openxmlformats.org/drawingml/2006/table">
            <a:tbl>
              <a:tblPr/>
              <a:tblGrid>
                <a:gridCol w="1574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1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15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26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3759">
                <a:tc gridSpan="4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การจัดกิจกรรมเสริมสร้างความสุขให้สังคม   รวมจำนวน 227 แห่ง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96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ลานกีฬา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ลานดนตรีและศิลปะ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กิจกรรมทางด้านศาสนา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กิจกรรมอื่นๆ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96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96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302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 descr="light-pink-wave-lines-vector-background-236553.jpg"/>
          <p:cNvPicPr>
            <a:picLocks noChangeAspect="1"/>
          </p:cNvPicPr>
          <p:nvPr/>
        </p:nvPicPr>
        <p:blipFill>
          <a:blip r:embed="rId2"/>
          <a:srcRect r="4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0" y="285728"/>
            <a:ext cx="9144000" cy="7858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ea typeface="+mj-ea"/>
                <a:cs typeface="TH SarabunPSK" pitchFamily="34" charset="-34"/>
              </a:rPr>
              <a:t>ผลการดำเนินการ</a:t>
            </a:r>
            <a:r>
              <a:rPr kumimoji="0" lang="th-TH" sz="2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>เรื่องร้องเรียนร้องทุกข์ของศูนย์ดำรงธรรมอำเภอ</a:t>
            </a:r>
            <a:br>
              <a:rPr kumimoji="0" lang="th-TH" sz="2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</a:br>
            <a:r>
              <a:rPr kumimoji="0" lang="th-TH" sz="2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>ประจำเดือน </a:t>
            </a: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ea typeface="+mj-ea"/>
                <a:cs typeface="TH SarabunPSK" pitchFamily="34" charset="-34"/>
              </a:rPr>
              <a:t>กุมภาพันธ์</a:t>
            </a:r>
            <a:r>
              <a:rPr kumimoji="0" lang="th-TH" sz="2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> 2564</a:t>
            </a: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792555"/>
              </p:ext>
            </p:extLst>
          </p:nvPr>
        </p:nvGraphicFramePr>
        <p:xfrm>
          <a:off x="428596" y="1428736"/>
          <a:ext cx="8286808" cy="4232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4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38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34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5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98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72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57190"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ลำดับที่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หัวข้อ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อยู่ระหว่างดำเนินการ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ยุติ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รวมทั้งหมด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190">
                <a:tc vMerge="1">
                  <a:txBody>
                    <a:bodyPr/>
                    <a:lstStyle/>
                    <a:p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รอการตรวจสอบ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มอบหมายงาน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กำลังดำเนินการ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ติดตามผล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9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ขอความช่วยเหลือ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ข้อร้องเรียน/ความเดือดร้อน ขัดแย้งทางสังคม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ข้อร้องเรียนเจ้าที่หน่วยงานของรัฐ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แจ้งเบาะแส/การกระทำความผิด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ปัญหาที่ดิน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ขอคำปรึกษา/ศูนย์บริการร่วม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0066">
                <a:tc gridSpan="2"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รวมเรื่องทั้งหมด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sz="16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</a:t>
                      </a:r>
                      <a:r>
                        <a:rPr lang="th-TH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6" name="รูปภาพ 5" descr="light-pink-wave-lines-vector-background-236553.jpg"/>
          <p:cNvPicPr>
            <a:picLocks noChangeAspect="1"/>
          </p:cNvPicPr>
          <p:nvPr/>
        </p:nvPicPr>
        <p:blipFill>
          <a:blip r:embed="rId2"/>
          <a:srcRect r="4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9" name="ตาราง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244584"/>
              </p:ext>
            </p:extLst>
          </p:nvPr>
        </p:nvGraphicFramePr>
        <p:xfrm>
          <a:off x="785813" y="2071688"/>
          <a:ext cx="7386898" cy="2214560"/>
        </p:xfrm>
        <a:graphic>
          <a:graphicData uri="http://schemas.openxmlformats.org/drawingml/2006/table">
            <a:tbl>
              <a:tblPr/>
              <a:tblGrid>
                <a:gridCol w="928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0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8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49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12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31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2912">
                <a:tc gridSpan="5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การชันสูตรพลิกศพโดยพนักงานฝ่ายปกครองทั่วประเทศ ตาม ป.วิ อาญา ม.150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912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ลักษณะการตาย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ส่วนกลาง (ราย)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ภูมิภาค (ราย)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 (ราย)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91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>
                          <a:solidFill>
                            <a:srgbClr val="40404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ตายระหว่างการควบคุมของเจ้าพนักงาน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91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>
                          <a:solidFill>
                            <a:srgbClr val="40404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ตายจากการกระทำของเจ้าพนักงาน (วิสามัญ)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912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40404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รวม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16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0" y="714375"/>
            <a:ext cx="9144000" cy="7699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ผลการดำเนินการชันสูตรพลิกศพโดยพนักงานฝ่ายปกครองทั่วประเทศ (</a:t>
            </a:r>
            <a:r>
              <a:rPr lang="th-TH" sz="2200" b="1" dirty="0" err="1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สอธ.</a:t>
            </a: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กุมภาพันธ์ 2564</a:t>
            </a:r>
          </a:p>
        </p:txBody>
      </p:sp>
    </p:spTree>
    <p:extLst>
      <p:ext uri="{BB962C8B-B14F-4D97-AF65-F5344CB8AC3E}">
        <p14:creationId xmlns:p14="http://schemas.microsoft.com/office/powerpoint/2010/main" val="547057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7" name="รูปภาพ 6" descr="light-pink-wave-lines-vector-background-236553.jpg"/>
          <p:cNvPicPr>
            <a:picLocks noChangeAspect="1"/>
          </p:cNvPicPr>
          <p:nvPr/>
        </p:nvPicPr>
        <p:blipFill>
          <a:blip r:embed="rId2"/>
          <a:srcRect r="4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522982"/>
              </p:ext>
            </p:extLst>
          </p:nvPr>
        </p:nvGraphicFramePr>
        <p:xfrm>
          <a:off x="285750" y="1785938"/>
          <a:ext cx="8551863" cy="2524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42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28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8867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ลำดับที่</a:t>
                      </a: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รายการ</a:t>
                      </a: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จำนวน</a:t>
                      </a: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หมายเหตุ</a:t>
                      </a: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6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การขอจดทะเบียนการประกอบธุรกิจทวงถามหนี้</a:t>
                      </a: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32</a:t>
                      </a:r>
                      <a:r>
                        <a:rPr lang="th-TH" sz="2000" baseline="0" dirty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000" dirty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กฎกระทรวงการจดทะเบียนการประกอบธุรกิจทวงถามหนี้</a:t>
                      </a:r>
                      <a:r>
                        <a:rPr lang="th-TH" sz="2000" baseline="0" dirty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ประกาศในราชกิจจา</a:t>
                      </a:r>
                      <a:r>
                        <a:rPr lang="th-TH" sz="2000" baseline="0" dirty="0" err="1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นุเบกษา</a:t>
                      </a:r>
                      <a:r>
                        <a:rPr lang="th-TH" sz="2000" baseline="0" dirty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</a:p>
                    <a:p>
                      <a:r>
                        <a:rPr lang="th-TH" sz="2000" baseline="0" dirty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มีผลใช้บังคับเมื่อวันที่ 13 มกราคม 2559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169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การรับเรื่องร้องเรียนเกี่ยวกับการทวงถามหนี้</a:t>
                      </a: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th-TH" sz="2000" baseline="0" dirty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3 </a:t>
                      </a:r>
                      <a:r>
                        <a:rPr lang="th-TH" sz="2000" dirty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ผลการรายงานจากทุกจังหวัด</a:t>
                      </a: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12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การให้คำปรึกษาทางโทรศัพท์</a:t>
                      </a: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20 ราย</a:t>
                      </a: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ประชาชน บริษัทเอกชน หน่วยงานราชการ</a:t>
                      </a:r>
                    </a:p>
                    <a:p>
                      <a:r>
                        <a:rPr lang="th-TH" sz="2000" dirty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สอบถามข้อมูลที่เกี่ยวกับ พ.ร.บ.การทวงถามหนี้ฯ</a:t>
                      </a: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42938"/>
            <a:ext cx="9144000" cy="7699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สถิติการดำเนินงานกลุ่มงานกำกับการทวงถามหนี้ (</a:t>
            </a:r>
            <a:r>
              <a:rPr lang="th-TH" sz="2200" b="1" dirty="0" err="1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สอธ.</a:t>
            </a: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กุมภาพันธ์ 2564  </a:t>
            </a:r>
          </a:p>
        </p:txBody>
      </p:sp>
    </p:spTree>
    <p:extLst>
      <p:ext uri="{BB962C8B-B14F-4D97-AF65-F5344CB8AC3E}">
        <p14:creationId xmlns:p14="http://schemas.microsoft.com/office/powerpoint/2010/main" val="2330347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6" name="รูปภาพ 5" descr="light-pink-wave-lines-vector-background-236553.jpg"/>
          <p:cNvPicPr>
            <a:picLocks noChangeAspect="1"/>
          </p:cNvPicPr>
          <p:nvPr/>
        </p:nvPicPr>
        <p:blipFill>
          <a:blip r:embed="rId2"/>
          <a:srcRect r="4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0" y="2295836"/>
            <a:ext cx="9144000" cy="198932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 anchorCtr="0">
            <a:spAutoFit/>
          </a:bodyPr>
          <a:lstStyle/>
          <a:p>
            <a:pPr marL="533400" indent="-533400" algn="ctr" fontAlgn="auto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defRPr/>
            </a:pPr>
            <a:endParaRPr lang="th-TH" sz="2000" b="1" dirty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2400" b="1" dirty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H SarabunPSK" pitchFamily="34" charset="-34"/>
              <a:ea typeface="Times New Roman" pitchFamily="18" charset="0"/>
              <a:cs typeface="TH SarabunPSK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H SarabunIT๙" pitchFamily="34" charset="-34"/>
                <a:ea typeface="Times New Roman" pitchFamily="18" charset="0"/>
                <a:cs typeface="TH SarabunIT๙" pitchFamily="34" charset="-34"/>
              </a:rPr>
              <a:t>ขอนำเรียนที่ประชุมเพื่อโปรดทราบ</a:t>
            </a:r>
          </a:p>
          <a:p>
            <a:pPr marL="533400" indent="-533400" algn="ctr" fontAlgn="auto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defRPr/>
            </a:pPr>
            <a:endParaRPr lang="th-TH" sz="3200" b="1" dirty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13821569"/>
      </p:ext>
    </p:extLst>
  </p:cSld>
  <p:clrMapOvr>
    <a:masterClrMapping/>
  </p:clrMapOvr>
</p:sld>
</file>

<file path=ppt/theme/theme1.xml><?xml version="1.0" encoding="utf-8"?>
<a:theme xmlns:a="http://schemas.openxmlformats.org/drawingml/2006/main" name="ประชุม ปค. ครั้งที่ 13 ธ.ค. 256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ประชุม ปค. ครั้งที่ 2 ม.ค. 64</Template>
  <TotalTime>237</TotalTime>
  <Words>806</Words>
  <Application>Microsoft Office PowerPoint</Application>
  <PresentationFormat>นำเสนอทางหน้าจอ (4:3)</PresentationFormat>
  <Paragraphs>277</Paragraphs>
  <Slides>9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9</vt:i4>
      </vt:variant>
    </vt:vector>
  </HeadingPairs>
  <TitlesOfParts>
    <vt:vector size="18" baseType="lpstr">
      <vt:lpstr>Arial</vt:lpstr>
      <vt:lpstr>Calibri</vt:lpstr>
      <vt:lpstr>DaunPenh</vt:lpstr>
      <vt:lpstr>EucrosiaUPC</vt:lpstr>
      <vt:lpstr>JasmineUPC</vt:lpstr>
      <vt:lpstr>Rage Italic</vt:lpstr>
      <vt:lpstr>TH SarabunIT๙</vt:lpstr>
      <vt:lpstr>TH SarabunPSK</vt:lpstr>
      <vt:lpstr>ประชุม ปค. ครั้งที่ 13 ธ.ค. 2563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Administrator</dc:creator>
  <cp:lastModifiedBy>Administrator</cp:lastModifiedBy>
  <cp:revision>7</cp:revision>
  <cp:lastPrinted>2019-01-24T01:42:45Z</cp:lastPrinted>
  <dcterms:created xsi:type="dcterms:W3CDTF">2021-03-16T02:40:38Z</dcterms:created>
  <dcterms:modified xsi:type="dcterms:W3CDTF">2021-03-18T07:13:47Z</dcterms:modified>
</cp:coreProperties>
</file>